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36"/>
  </p:notesMasterIdLst>
  <p:handoutMasterIdLst>
    <p:handoutMasterId r:id="rId37"/>
  </p:handoutMasterIdLst>
  <p:sldIdLst>
    <p:sldId id="1350" r:id="rId3"/>
    <p:sldId id="974" r:id="rId4"/>
    <p:sldId id="576" r:id="rId5"/>
    <p:sldId id="577" r:id="rId6"/>
    <p:sldId id="264" r:id="rId7"/>
    <p:sldId id="268" r:id="rId8"/>
    <p:sldId id="1299" r:id="rId9"/>
    <p:sldId id="1324" r:id="rId10"/>
    <p:sldId id="1325" r:id="rId11"/>
    <p:sldId id="1326" r:id="rId12"/>
    <p:sldId id="1327" r:id="rId13"/>
    <p:sldId id="1328" r:id="rId14"/>
    <p:sldId id="1329" r:id="rId15"/>
    <p:sldId id="1330" r:id="rId16"/>
    <p:sldId id="1331" r:id="rId17"/>
    <p:sldId id="1332" r:id="rId18"/>
    <p:sldId id="1333" r:id="rId19"/>
    <p:sldId id="1334" r:id="rId20"/>
    <p:sldId id="1335" r:id="rId21"/>
    <p:sldId id="1336" r:id="rId22"/>
    <p:sldId id="1337" r:id="rId23"/>
    <p:sldId id="1338" r:id="rId24"/>
    <p:sldId id="1339" r:id="rId25"/>
    <p:sldId id="1340" r:id="rId26"/>
    <p:sldId id="1341" r:id="rId27"/>
    <p:sldId id="1342" r:id="rId28"/>
    <p:sldId id="1343" r:id="rId29"/>
    <p:sldId id="1344" r:id="rId30"/>
    <p:sldId id="1345" r:id="rId31"/>
    <p:sldId id="1346" r:id="rId32"/>
    <p:sldId id="1347" r:id="rId33"/>
    <p:sldId id="1348" r:id="rId34"/>
    <p:sldId id="1349" r:id="rId3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0AB6FA-30D6-48EC-B41F-BC16BF219A6F}"/>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(33)</a:t>
            </a:r>
          </a:p>
        </p:txBody>
      </p:sp>
      <p:sp>
        <p:nvSpPr>
          <p:cNvPr id="3" name="Date Placeholder 2">
            <a:extLst>
              <a:ext uri="{FF2B5EF4-FFF2-40B4-BE49-F238E27FC236}">
                <a16:creationId xmlns:a16="http://schemas.microsoft.com/office/drawing/2014/main" id="{F73B376C-DCDD-4343-836A-973BD1B69EEC}"/>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10/11/2020 pm</a:t>
            </a:r>
          </a:p>
        </p:txBody>
      </p:sp>
      <p:sp>
        <p:nvSpPr>
          <p:cNvPr id="4" name="Footer Placeholder 3">
            <a:extLst>
              <a:ext uri="{FF2B5EF4-FFF2-40B4-BE49-F238E27FC236}">
                <a16:creationId xmlns:a16="http://schemas.microsoft.com/office/drawing/2014/main" id="{8FCD42D2-3138-4EFE-BDA5-0DB21CE55BC3}"/>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BA833DBC-4744-4FB6-8159-5E45BF6074E7}"/>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BDA94F8A-1E56-4649-AFD4-7DF06F89E259}"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291034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(33)</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10/11/2020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20557C06-1890-4CFD-AB78-4AEF82B7E275}" type="slidenum">
              <a:rPr lang="en-US" smtClean="0"/>
              <a:t>‹#›</a:t>
            </a:fld>
            <a:endParaRPr lang="en-US"/>
          </a:p>
        </p:txBody>
      </p:sp>
    </p:spTree>
    <p:extLst>
      <p:ext uri="{BB962C8B-B14F-4D97-AF65-F5344CB8AC3E}">
        <p14:creationId xmlns:p14="http://schemas.microsoft.com/office/powerpoint/2010/main" val="346423740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309004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3059008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230261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42003915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0345826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1471999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41301320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8186604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7302410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9991716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9834762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5713313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7339977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021797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3273005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988918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1791089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5849301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8924249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7902519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9702492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570839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700450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191951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28976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1433757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564441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18B0B2-A557-4CDC-A7B4-74CD8255A670}" type="datetimeFigureOut">
              <a:rPr lang="en-US" smtClean="0"/>
              <a:pPr/>
              <a:t>11/13/2020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98BDF9-F247-4A4D-AE62-4FCE01AEFCC7}" type="slidenum">
              <a:rPr lang="en-US" smtClean="0"/>
              <a:pPr/>
              <a:t>‹#›</a:t>
            </a:fld>
            <a:endParaRPr lang="en-US"/>
          </a:p>
        </p:txBody>
      </p:sp>
    </p:spTree>
    <p:extLst>
      <p:ext uri="{BB962C8B-B14F-4D97-AF65-F5344CB8AC3E}">
        <p14:creationId xmlns:p14="http://schemas.microsoft.com/office/powerpoint/2010/main" val="2268700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18B0B2-A557-4CDC-A7B4-74CD8255A670}" type="datetimeFigureOut">
              <a:rPr lang="en-US" smtClean="0"/>
              <a:pPr/>
              <a:t>11/13/2020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98BDF9-F247-4A4D-AE62-4FCE01AEFCC7}" type="slidenum">
              <a:rPr lang="en-US" smtClean="0"/>
              <a:pPr/>
              <a:t>‹#›</a:t>
            </a:fld>
            <a:endParaRPr lang="en-US"/>
          </a:p>
        </p:txBody>
      </p:sp>
    </p:spTree>
    <p:extLst>
      <p:ext uri="{BB962C8B-B14F-4D97-AF65-F5344CB8AC3E}">
        <p14:creationId xmlns:p14="http://schemas.microsoft.com/office/powerpoint/2010/main" val="26418364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3933842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October 11,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94403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A6BD426C-2DDF-4FE6-A958-7C7F92011FDF}"/>
              </a:ext>
            </a:extLst>
          </p:cNvPr>
          <p:cNvSpPr txBox="1">
            <a:spLocks/>
          </p:cNvSpPr>
          <p:nvPr/>
        </p:nvSpPr>
        <p:spPr>
          <a:xfrm>
            <a:off x="457200" y="1623218"/>
            <a:ext cx="8229600" cy="4525963"/>
          </a:xfrm>
          <a:prstGeom prst="rect">
            <a:avLst/>
          </a:prstGeom>
          <a:solidFill>
            <a:srgbClr val="FFFFFF"/>
          </a:solidFill>
          <a:ln w="38100">
            <a:noFill/>
          </a:ln>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effectLst/>
              <a:uLnTx/>
              <a:uFillTx/>
              <a:latin typeface="Arial" pitchFamily="34" charset="0"/>
              <a:ea typeface="+mn-ea"/>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effectLst/>
              <a:uLnTx/>
              <a:uFillTx/>
              <a:latin typeface="Arial" pitchFamily="34" charset="0"/>
              <a:ea typeface="+mn-ea"/>
              <a:cs typeface="Arial" pitchFamily="34" charset="0"/>
            </a:endParaRPr>
          </a:p>
        </p:txBody>
      </p:sp>
      <p:sp>
        <p:nvSpPr>
          <p:cNvPr id="80899" name="Rectangle 3"/>
          <p:cNvSpPr>
            <a:spLocks noChangeArrowheads="1"/>
          </p:cNvSpPr>
          <p:nvPr/>
        </p:nvSpPr>
        <p:spPr bwMode="auto">
          <a:xfrm>
            <a:off x="1455887" y="2293947"/>
            <a:ext cx="1965025" cy="1508105"/>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uLnTx/>
                <a:uFillTx/>
                <a:latin typeface="Arial" panose="020B0604020202020204" pitchFamily="34" charset="0"/>
                <a:ea typeface="+mn-ea"/>
                <a:cs typeface="Arial" panose="020B0604020202020204" pitchFamily="34" charset="0"/>
              </a:rPr>
              <a:t>Verses 1-8</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1" i="0" u="none" strike="noStrike" kern="1200" cap="none" spc="0" normalizeH="0" baseline="0" noProof="0" dirty="0">
              <a:ln>
                <a:noFill/>
              </a:ln>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uLnTx/>
                <a:uFillTx/>
                <a:latin typeface="Arial" panose="020B0604020202020204" pitchFamily="34" charset="0"/>
                <a:ea typeface="+mn-ea"/>
                <a:cs typeface="Arial" panose="020B0604020202020204" pitchFamily="34" charset="0"/>
              </a:rPr>
              <a:t>Now</a:t>
            </a:r>
          </a:p>
        </p:txBody>
      </p:sp>
      <p:sp>
        <p:nvSpPr>
          <p:cNvPr id="80900" name="Rectangle 4"/>
          <p:cNvSpPr>
            <a:spLocks noChangeArrowheads="1"/>
          </p:cNvSpPr>
          <p:nvPr/>
        </p:nvSpPr>
        <p:spPr bwMode="auto">
          <a:xfrm>
            <a:off x="5699099" y="2293947"/>
            <a:ext cx="2165401" cy="1508105"/>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uLnTx/>
                <a:uFillTx/>
                <a:latin typeface="Arial" panose="020B0604020202020204" pitchFamily="34" charset="0"/>
                <a:ea typeface="+mn-ea"/>
                <a:cs typeface="Arial" panose="020B0604020202020204" pitchFamily="34" charset="0"/>
              </a:rPr>
              <a:t>Verses 9-17</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1" i="0" u="none" strike="noStrike" kern="1200" cap="none" spc="0" normalizeH="0" baseline="0" noProof="0" dirty="0">
              <a:ln>
                <a:noFill/>
              </a:ln>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uLnTx/>
                <a:uFillTx/>
                <a:latin typeface="Arial" panose="020B0604020202020204" pitchFamily="34" charset="0"/>
                <a:ea typeface="+mn-ea"/>
                <a:cs typeface="Arial" panose="020B0604020202020204" pitchFamily="34" charset="0"/>
              </a:rPr>
              <a:t>Heaven</a:t>
            </a:r>
          </a:p>
        </p:txBody>
      </p:sp>
      <p:sp>
        <p:nvSpPr>
          <p:cNvPr id="80901" name="AutoShape 5"/>
          <p:cNvSpPr>
            <a:spLocks noChangeArrowheads="1"/>
          </p:cNvSpPr>
          <p:nvPr/>
        </p:nvSpPr>
        <p:spPr bwMode="auto">
          <a:xfrm>
            <a:off x="4191000" y="2521324"/>
            <a:ext cx="838200" cy="584947"/>
          </a:xfrm>
          <a:prstGeom prst="leftRightArrow">
            <a:avLst>
              <a:gd name="adj1" fmla="val 50000"/>
              <a:gd name="adj2" fmla="val 24444"/>
            </a:avLst>
          </a:prstGeom>
          <a:solidFill>
            <a:schemeClr val="tx1"/>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80903" name="Text Box 7"/>
          <p:cNvSpPr txBox="1">
            <a:spLocks noChangeArrowheads="1"/>
          </p:cNvSpPr>
          <p:nvPr/>
        </p:nvSpPr>
        <p:spPr bwMode="auto">
          <a:xfrm>
            <a:off x="2667000" y="4191000"/>
            <a:ext cx="3810000" cy="519113"/>
          </a:xfrm>
          <a:prstGeom prst="rect">
            <a:avLst/>
          </a:prstGeom>
          <a:noFill/>
          <a:ln>
            <a:noFill/>
          </a:ln>
          <a:effectLst/>
        </p:spPr>
        <p:txBody>
          <a:bodyPr>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uLnTx/>
                <a:uFillTx/>
                <a:latin typeface="Arial" panose="020B0604020202020204" pitchFamily="34" charset="0"/>
                <a:ea typeface="+mn-ea"/>
                <a:cs typeface="Arial" panose="020B0604020202020204" pitchFamily="34" charset="0"/>
              </a:rPr>
              <a:t>The Same People</a:t>
            </a:r>
          </a:p>
        </p:txBody>
      </p:sp>
      <p:sp>
        <p:nvSpPr>
          <p:cNvPr id="80904" name="AutoShape 8"/>
          <p:cNvSpPr>
            <a:spLocks noChangeArrowheads="1"/>
          </p:cNvSpPr>
          <p:nvPr/>
        </p:nvSpPr>
        <p:spPr bwMode="auto">
          <a:xfrm rot="7504426">
            <a:off x="1877139" y="3878811"/>
            <a:ext cx="457200" cy="914400"/>
          </a:xfrm>
          <a:prstGeom prst="curvedLeftArrow">
            <a:avLst>
              <a:gd name="adj1" fmla="val 40000"/>
              <a:gd name="adj2" fmla="val 80000"/>
              <a:gd name="adj3" fmla="val 33333"/>
            </a:avLst>
          </a:prstGeom>
          <a:solidFill>
            <a:schemeClr val="accent1">
              <a:lumMod val="60000"/>
              <a:lumOff val="40000"/>
            </a:schemeClr>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endParaRPr>
          </a:p>
        </p:txBody>
      </p:sp>
      <p:sp>
        <p:nvSpPr>
          <p:cNvPr id="80905" name="AutoShape 9"/>
          <p:cNvSpPr>
            <a:spLocks noChangeArrowheads="1"/>
          </p:cNvSpPr>
          <p:nvPr/>
        </p:nvSpPr>
        <p:spPr bwMode="auto">
          <a:xfrm rot="14095574" flipH="1">
            <a:off x="6733461" y="3878811"/>
            <a:ext cx="457200" cy="914400"/>
          </a:xfrm>
          <a:prstGeom prst="curvedLeftArrow">
            <a:avLst>
              <a:gd name="adj1" fmla="val 40000"/>
              <a:gd name="adj2" fmla="val 80000"/>
              <a:gd name="adj3" fmla="val 33333"/>
            </a:avLst>
          </a:prstGeom>
          <a:solidFill>
            <a:schemeClr val="accent1">
              <a:lumMod val="60000"/>
              <a:lumOff val="40000"/>
            </a:schemeClr>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8" name="Rectangle 7"/>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
        <p:nvSpPr>
          <p:cNvPr id="2" name="Slide Number Placeholder 1">
            <a:extLst>
              <a:ext uri="{FF2B5EF4-FFF2-40B4-BE49-F238E27FC236}">
                <a16:creationId xmlns:a16="http://schemas.microsoft.com/office/drawing/2014/main" id="{116CAF30-3EAB-4216-8FA8-31D4FA66BF8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FB0A056F-0DD8-4495-BD06-CB13AEF81AB8}"/>
              </a:ext>
            </a:extLst>
          </p:cNvPr>
          <p:cNvSpPr txBox="1"/>
          <p:nvPr/>
        </p:nvSpPr>
        <p:spPr>
          <a:xfrm>
            <a:off x="1387358" y="786825"/>
            <a:ext cx="6445483"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Calibri"/>
                <a:ea typeface="+mn-ea"/>
                <a:cs typeface="+mn-cs"/>
              </a:rPr>
              <a:t>Not different groups after all!</a:t>
            </a:r>
          </a:p>
        </p:txBody>
      </p:sp>
      <p:sp>
        <p:nvSpPr>
          <p:cNvPr id="4" name="Rectangle 3">
            <a:extLst>
              <a:ext uri="{FF2B5EF4-FFF2-40B4-BE49-F238E27FC236}">
                <a16:creationId xmlns:a16="http://schemas.microsoft.com/office/drawing/2014/main" id="{6767A5D3-B094-43B8-9CCD-797E2C44EA05}"/>
              </a:ext>
            </a:extLst>
          </p:cNvPr>
          <p:cNvSpPr/>
          <p:nvPr/>
        </p:nvSpPr>
        <p:spPr bwMode="auto">
          <a:xfrm>
            <a:off x="0" y="-24784"/>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41107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22972"/>
            <a:ext cx="8458200" cy="646331"/>
          </a:xfrm>
        </p:spPr>
        <p:txBody>
          <a:bodyPr>
            <a:spAutoFit/>
          </a:bodyPr>
          <a:lstStyle/>
          <a:p>
            <a:r>
              <a:rPr lang="en-US" sz="3600" b="1" u="sng" dirty="0">
                <a:solidFill>
                  <a:schemeClr val="bg1"/>
                </a:solidFill>
                <a:latin typeface="Arial" pitchFamily="34" charset="0"/>
                <a:cs typeface="Arial" pitchFamily="34" charset="0"/>
              </a:rPr>
              <a:t>The 144,000</a:t>
            </a:r>
          </a:p>
        </p:txBody>
      </p:sp>
      <p:sp>
        <p:nvSpPr>
          <p:cNvPr id="3" name="Content Placeholder 2"/>
          <p:cNvSpPr>
            <a:spLocks noGrp="1"/>
          </p:cNvSpPr>
          <p:nvPr>
            <p:ph idx="1"/>
          </p:nvPr>
        </p:nvSpPr>
        <p:spPr>
          <a:xfrm>
            <a:off x="113123" y="1270257"/>
            <a:ext cx="8898902" cy="5552289"/>
          </a:xfrm>
          <a:solidFill>
            <a:srgbClr val="FFFFFF"/>
          </a:solidFill>
          <a:ln w="38100">
            <a:noFill/>
          </a:ln>
        </p:spPr>
        <p:txBody>
          <a:bodyPr wrap="square">
            <a:spAutoFit/>
          </a:bodyPr>
          <a:lstStyle/>
          <a:p>
            <a:r>
              <a:rPr lang="en-US" dirty="0">
                <a:latin typeface="Arial" pitchFamily="34" charset="0"/>
                <a:cs typeface="Arial" pitchFamily="34" charset="0"/>
              </a:rPr>
              <a:t>“The fact that twelve tribes of Israel are specified signifies that he is speaking of God’s covenant people.</a:t>
            </a:r>
          </a:p>
          <a:p>
            <a:r>
              <a:rPr lang="en-US" dirty="0">
                <a:latin typeface="Arial" pitchFamily="34" charset="0"/>
                <a:cs typeface="Arial" pitchFamily="34" charset="0"/>
              </a:rPr>
              <a:t>“The church, in fact, is referred to as the ‘twelve tribes’ (Matthew 19:28; Luke 22:30; </a:t>
            </a:r>
            <a:br>
              <a:rPr lang="en-US" dirty="0">
                <a:latin typeface="Arial" pitchFamily="34" charset="0"/>
                <a:cs typeface="Arial" pitchFamily="34" charset="0"/>
              </a:rPr>
            </a:br>
            <a:r>
              <a:rPr lang="en-US" dirty="0" err="1">
                <a:latin typeface="Arial" pitchFamily="34" charset="0"/>
                <a:cs typeface="Arial" pitchFamily="34" charset="0"/>
              </a:rPr>
              <a:t>Jms</a:t>
            </a:r>
            <a:r>
              <a:rPr lang="en-US" dirty="0">
                <a:latin typeface="Arial" pitchFamily="34" charset="0"/>
                <a:cs typeface="Arial" pitchFamily="34" charset="0"/>
              </a:rPr>
              <a:t>. 1:1).</a:t>
            </a:r>
          </a:p>
          <a:p>
            <a:r>
              <a:rPr lang="en-US" dirty="0">
                <a:latin typeface="Arial" pitchFamily="34" charset="0"/>
                <a:cs typeface="Arial" pitchFamily="34" charset="0"/>
              </a:rPr>
              <a:t>“Therefore, these people described here are not literal fleshly Jews, but comprise the spiritual ‘Israel of God’ (Gal. 6:16; </a:t>
            </a:r>
            <a:br>
              <a:rPr lang="en-US" dirty="0">
                <a:latin typeface="Arial" pitchFamily="34" charset="0"/>
                <a:cs typeface="Arial" pitchFamily="34" charset="0"/>
              </a:rPr>
            </a:br>
            <a:r>
              <a:rPr lang="en-US" dirty="0">
                <a:latin typeface="Arial" pitchFamily="34" charset="0"/>
                <a:cs typeface="Arial" pitchFamily="34" charset="0"/>
              </a:rPr>
              <a:t>Rom. 2:28-29).” </a:t>
            </a:r>
            <a:r>
              <a:rPr lang="en-US" sz="2200" dirty="0">
                <a:latin typeface="Arial" pitchFamily="34" charset="0"/>
                <a:cs typeface="Arial" pitchFamily="34" charset="0"/>
              </a:rPr>
              <a:t>(Harkrider, </a:t>
            </a:r>
            <a:r>
              <a:rPr lang="en-US" sz="2200" i="1" dirty="0">
                <a:latin typeface="Arial" pitchFamily="34" charset="0"/>
                <a:cs typeface="Arial" pitchFamily="34" charset="0"/>
              </a:rPr>
              <a:t>Revelation</a:t>
            </a:r>
            <a:r>
              <a:rPr lang="en-US" sz="2200" dirty="0">
                <a:latin typeface="Arial" pitchFamily="34" charset="0"/>
                <a:cs typeface="Arial" pitchFamily="34" charset="0"/>
              </a:rPr>
              <a:t>, Truth Commentaries, Page 169)</a:t>
            </a:r>
            <a:endParaRPr lang="en-US" dirty="0">
              <a:latin typeface="Arial" pitchFamily="34" charset="0"/>
              <a:cs typeface="Arial" pitchFamily="34" charset="0"/>
            </a:endParaRPr>
          </a:p>
        </p:txBody>
      </p:sp>
      <p:sp>
        <p:nvSpPr>
          <p:cNvPr id="4" name="Rectangle 3">
            <a:extLst>
              <a:ext uri="{FF2B5EF4-FFF2-40B4-BE49-F238E27FC236}">
                <a16:creationId xmlns:a16="http://schemas.microsoft.com/office/drawing/2014/main" id="{BCC100E5-CC1A-43FB-8DCF-D9888622193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2305910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22972"/>
            <a:ext cx="8458200" cy="646331"/>
          </a:xfrm>
        </p:spPr>
        <p:txBody>
          <a:bodyPr>
            <a:spAutoFit/>
          </a:bodyPr>
          <a:lstStyle/>
          <a:p>
            <a:r>
              <a:rPr lang="en-US" sz="3600" b="1" u="sng" dirty="0">
                <a:solidFill>
                  <a:schemeClr val="bg1"/>
                </a:solidFill>
                <a:latin typeface="Arial" pitchFamily="34" charset="0"/>
                <a:cs typeface="Arial" pitchFamily="34" charset="0"/>
              </a:rPr>
              <a:t>The 144,000</a:t>
            </a:r>
          </a:p>
        </p:txBody>
      </p:sp>
      <p:sp>
        <p:nvSpPr>
          <p:cNvPr id="3" name="Content Placeholder 2"/>
          <p:cNvSpPr>
            <a:spLocks noGrp="1"/>
          </p:cNvSpPr>
          <p:nvPr>
            <p:ph idx="1"/>
          </p:nvPr>
        </p:nvSpPr>
        <p:spPr>
          <a:xfrm>
            <a:off x="457200" y="1600202"/>
            <a:ext cx="8229600" cy="4247317"/>
          </a:xfrm>
          <a:solidFill>
            <a:srgbClr val="FFFFFF"/>
          </a:solidFill>
          <a:ln w="38100">
            <a:noFill/>
          </a:ln>
        </p:spPr>
        <p:txBody>
          <a:bodyPr>
            <a:spAutoFit/>
          </a:bodyPr>
          <a:lstStyle/>
          <a:p>
            <a:r>
              <a:rPr lang="en-US" dirty="0">
                <a:latin typeface="Arial" pitchFamily="34" charset="0"/>
                <a:cs typeface="Arial" pitchFamily="34" charset="0"/>
              </a:rPr>
              <a:t>“A chosen race, a royal </a:t>
            </a:r>
            <a:r>
              <a:rPr lang="en-US" b="1" dirty="0">
                <a:latin typeface="Arial" pitchFamily="34" charset="0"/>
                <a:cs typeface="Arial" pitchFamily="34" charset="0"/>
              </a:rPr>
              <a:t>priesthood</a:t>
            </a:r>
            <a:r>
              <a:rPr lang="en-US" dirty="0">
                <a:latin typeface="Arial" pitchFamily="34" charset="0"/>
                <a:cs typeface="Arial" pitchFamily="34" charset="0"/>
              </a:rPr>
              <a:t>”</a:t>
            </a:r>
          </a:p>
          <a:p>
            <a:pPr lvl="1">
              <a:spcBef>
                <a:spcPts val="0"/>
              </a:spcBef>
            </a:pPr>
            <a:r>
              <a:rPr lang="en-US" b="1" dirty="0">
                <a:latin typeface="Arial" pitchFamily="34" charset="0"/>
                <a:cs typeface="Arial" pitchFamily="34" charset="0"/>
              </a:rPr>
              <a:t>1 Peter 2:9</a:t>
            </a:r>
          </a:p>
          <a:p>
            <a:pPr>
              <a:spcBef>
                <a:spcPts val="1200"/>
              </a:spcBef>
            </a:pPr>
            <a:r>
              <a:rPr lang="en-US" dirty="0">
                <a:latin typeface="Arial" pitchFamily="34" charset="0"/>
                <a:cs typeface="Arial" pitchFamily="34" charset="0"/>
              </a:rPr>
              <a:t>“A people for His own </a:t>
            </a:r>
            <a:r>
              <a:rPr lang="en-US" b="1" dirty="0">
                <a:latin typeface="Arial" pitchFamily="34" charset="0"/>
                <a:cs typeface="Arial" pitchFamily="34" charset="0"/>
              </a:rPr>
              <a:t>possession</a:t>
            </a:r>
            <a:r>
              <a:rPr lang="en-US" dirty="0">
                <a:latin typeface="Arial" pitchFamily="34" charset="0"/>
                <a:cs typeface="Arial" pitchFamily="34" charset="0"/>
              </a:rPr>
              <a:t>”</a:t>
            </a:r>
          </a:p>
          <a:p>
            <a:pPr lvl="1">
              <a:spcBef>
                <a:spcPts val="0"/>
              </a:spcBef>
            </a:pPr>
            <a:r>
              <a:rPr lang="en-US" b="1" dirty="0">
                <a:latin typeface="Arial" pitchFamily="34" charset="0"/>
                <a:cs typeface="Arial" pitchFamily="34" charset="0"/>
              </a:rPr>
              <a:t>Titus 2:14</a:t>
            </a:r>
          </a:p>
          <a:p>
            <a:pPr>
              <a:spcBef>
                <a:spcPts val="1200"/>
              </a:spcBef>
            </a:pPr>
            <a:r>
              <a:rPr lang="en-US" dirty="0">
                <a:latin typeface="Arial" pitchFamily="34" charset="0"/>
                <a:cs typeface="Arial" pitchFamily="34" charset="0"/>
              </a:rPr>
              <a:t>Christ’s own; “Abraham’s </a:t>
            </a:r>
            <a:r>
              <a:rPr lang="en-US" b="1" dirty="0">
                <a:latin typeface="Arial" pitchFamily="34" charset="0"/>
                <a:cs typeface="Arial" pitchFamily="34" charset="0"/>
              </a:rPr>
              <a:t>offspring</a:t>
            </a:r>
            <a:r>
              <a:rPr lang="en-US" dirty="0">
                <a:latin typeface="Arial" pitchFamily="34" charset="0"/>
                <a:cs typeface="Arial" pitchFamily="34" charset="0"/>
              </a:rPr>
              <a:t>”</a:t>
            </a:r>
          </a:p>
          <a:p>
            <a:pPr lvl="1">
              <a:spcBef>
                <a:spcPts val="0"/>
              </a:spcBef>
            </a:pPr>
            <a:r>
              <a:rPr lang="en-US" b="1" dirty="0">
                <a:latin typeface="Arial" pitchFamily="34" charset="0"/>
                <a:cs typeface="Arial" pitchFamily="34" charset="0"/>
              </a:rPr>
              <a:t>Galatians 3:29</a:t>
            </a:r>
          </a:p>
          <a:p>
            <a:pPr>
              <a:spcBef>
                <a:spcPts val="1200"/>
              </a:spcBef>
            </a:pPr>
            <a:r>
              <a:rPr lang="en-US" dirty="0">
                <a:latin typeface="Arial" pitchFamily="34" charset="0"/>
                <a:cs typeface="Arial" pitchFamily="34" charset="0"/>
              </a:rPr>
              <a:t>“The true </a:t>
            </a:r>
            <a:r>
              <a:rPr lang="en-US" b="1" dirty="0">
                <a:latin typeface="Arial" pitchFamily="34" charset="0"/>
                <a:cs typeface="Arial" pitchFamily="34" charset="0"/>
              </a:rPr>
              <a:t>circumcision</a:t>
            </a:r>
            <a:r>
              <a:rPr lang="en-US" dirty="0">
                <a:latin typeface="Arial" pitchFamily="34" charset="0"/>
                <a:cs typeface="Arial" pitchFamily="34" charset="0"/>
              </a:rPr>
              <a:t>”</a:t>
            </a:r>
          </a:p>
          <a:p>
            <a:pPr lvl="1">
              <a:spcBef>
                <a:spcPts val="0"/>
              </a:spcBef>
            </a:pPr>
            <a:r>
              <a:rPr lang="en-US" b="1" dirty="0">
                <a:latin typeface="Arial" pitchFamily="34" charset="0"/>
                <a:cs typeface="Arial" pitchFamily="34" charset="0"/>
              </a:rPr>
              <a:t>Philippians 3:3</a:t>
            </a:r>
          </a:p>
        </p:txBody>
      </p:sp>
      <p:sp>
        <p:nvSpPr>
          <p:cNvPr id="4" name="Rectangle 3">
            <a:extLst>
              <a:ext uri="{FF2B5EF4-FFF2-40B4-BE49-F238E27FC236}">
                <a16:creationId xmlns:a16="http://schemas.microsoft.com/office/drawing/2014/main" id="{BCC100E5-CC1A-43FB-8DCF-D9888622193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340068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22972"/>
            <a:ext cx="8458200" cy="646331"/>
          </a:xfrm>
        </p:spPr>
        <p:txBody>
          <a:bodyPr>
            <a:spAutoFit/>
          </a:bodyPr>
          <a:lstStyle/>
          <a:p>
            <a:r>
              <a:rPr lang="en-US" sz="3600" b="1" u="sng" dirty="0">
                <a:solidFill>
                  <a:schemeClr val="bg1"/>
                </a:solidFill>
                <a:latin typeface="Arial" pitchFamily="34" charset="0"/>
                <a:cs typeface="Arial" pitchFamily="34" charset="0"/>
              </a:rPr>
              <a:t>144,000 From 12 Tribes</a:t>
            </a:r>
          </a:p>
        </p:txBody>
      </p:sp>
      <p:sp>
        <p:nvSpPr>
          <p:cNvPr id="3" name="Content Placeholder 2"/>
          <p:cNvSpPr>
            <a:spLocks noGrp="1"/>
          </p:cNvSpPr>
          <p:nvPr>
            <p:ph idx="1"/>
          </p:nvPr>
        </p:nvSpPr>
        <p:spPr>
          <a:xfrm>
            <a:off x="457200" y="1600202"/>
            <a:ext cx="8229600" cy="4339650"/>
          </a:xfrm>
          <a:solidFill>
            <a:srgbClr val="FFFFFF"/>
          </a:solidFill>
          <a:ln w="38100">
            <a:noFill/>
          </a:ln>
        </p:spPr>
        <p:txBody>
          <a:bodyPr>
            <a:spAutoFit/>
          </a:bodyPr>
          <a:lstStyle/>
          <a:p>
            <a:r>
              <a:rPr lang="en-US" dirty="0">
                <a:latin typeface="Arial Narrow" pitchFamily="34" charset="0"/>
              </a:rPr>
              <a:t>Christians on </a:t>
            </a:r>
            <a:r>
              <a:rPr lang="en-US" b="1" dirty="0">
                <a:latin typeface="Arial Narrow" pitchFamily="34" charset="0"/>
              </a:rPr>
              <a:t>earth</a:t>
            </a:r>
            <a:r>
              <a:rPr lang="en-US" dirty="0">
                <a:latin typeface="Arial Narrow" pitchFamily="34" charset="0"/>
              </a:rPr>
              <a:t> – will be affected by the judgment mentioned in chapter 6</a:t>
            </a:r>
          </a:p>
          <a:p>
            <a:pPr>
              <a:spcBef>
                <a:spcPts val="1200"/>
              </a:spcBef>
            </a:pPr>
            <a:r>
              <a:rPr lang="en-US" dirty="0">
                <a:latin typeface="Arial Narrow" pitchFamily="34" charset="0"/>
              </a:rPr>
              <a:t>These are the “</a:t>
            </a:r>
            <a:r>
              <a:rPr lang="en-US" b="1" dirty="0">
                <a:latin typeface="Arial Narrow" pitchFamily="34" charset="0"/>
              </a:rPr>
              <a:t>church militant</a:t>
            </a:r>
            <a:r>
              <a:rPr lang="en-US" dirty="0">
                <a:latin typeface="Arial Narrow" pitchFamily="34" charset="0"/>
              </a:rPr>
              <a:t>” </a:t>
            </a:r>
            <a:r>
              <a:rPr lang="en-US" b="1" i="1" dirty="0">
                <a:latin typeface="Arial Narrow" pitchFamily="34" charset="0"/>
              </a:rPr>
              <a:t>(on earth) </a:t>
            </a:r>
            <a:r>
              <a:rPr lang="en-US" dirty="0">
                <a:latin typeface="Arial Narrow" pitchFamily="34" charset="0"/>
              </a:rPr>
              <a:t>which is to be sealed in answer to the question – </a:t>
            </a:r>
            <a:r>
              <a:rPr lang="en-US" b="1" dirty="0">
                <a:latin typeface="Arial Narrow" pitchFamily="34" charset="0"/>
              </a:rPr>
              <a:t>WHO IS ABLE TO STAND?</a:t>
            </a:r>
          </a:p>
          <a:p>
            <a:pPr>
              <a:spcBef>
                <a:spcPts val="1200"/>
              </a:spcBef>
            </a:pPr>
            <a:r>
              <a:rPr lang="en-US" dirty="0">
                <a:latin typeface="Arial Narrow" pitchFamily="34" charset="0"/>
              </a:rPr>
              <a:t>Seals the “</a:t>
            </a:r>
            <a:r>
              <a:rPr lang="en-US" b="1" dirty="0">
                <a:latin typeface="Arial Narrow" pitchFamily="34" charset="0"/>
              </a:rPr>
              <a:t>church</a:t>
            </a:r>
            <a:r>
              <a:rPr lang="en-US" dirty="0">
                <a:latin typeface="Arial Narrow" pitchFamily="34" charset="0"/>
              </a:rPr>
              <a:t>” (Christians) to enable her to withstand the persecution that is coming at the hands of Rome!</a:t>
            </a:r>
          </a:p>
        </p:txBody>
      </p:sp>
      <p:sp>
        <p:nvSpPr>
          <p:cNvPr id="4" name="Rectangle 3">
            <a:extLst>
              <a:ext uri="{FF2B5EF4-FFF2-40B4-BE49-F238E27FC236}">
                <a16:creationId xmlns:a16="http://schemas.microsoft.com/office/drawing/2014/main" id="{BCE07FAB-0983-42F5-ABC1-CC417F9A6E22}"/>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616805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1066800" y="1600200"/>
            <a:ext cx="6781800" cy="4895920"/>
          </a:xfrm>
          <a:prstGeom prst="rect">
            <a:avLst/>
          </a:prstGeom>
          <a:noFill/>
          <a:ln w="9525">
            <a:noFill/>
            <a:miter lim="800000"/>
            <a:headEnd/>
            <a:tailEnd/>
          </a:ln>
        </p:spPr>
      </p:pic>
      <p:sp>
        <p:nvSpPr>
          <p:cNvPr id="4" name="TextBox 3"/>
          <p:cNvSpPr txBox="1"/>
          <p:nvPr/>
        </p:nvSpPr>
        <p:spPr>
          <a:xfrm>
            <a:off x="1829192" y="1781665"/>
            <a:ext cx="5181600" cy="35394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1" u="none" strike="noStrike" kern="1200" cap="none" spc="0" normalizeH="0" baseline="0" noProof="0" dirty="0">
                <a:ln>
                  <a:noFill/>
                </a:ln>
                <a:effectLst/>
                <a:uLnTx/>
                <a:uFillTx/>
                <a:latin typeface="Arial Narrow" pitchFamily="34" charset="0"/>
                <a:ea typeface="+mn-ea"/>
                <a:cs typeface="+mn-cs"/>
              </a:rPr>
              <a:t>“</a:t>
            </a:r>
            <a:r>
              <a:rPr kumimoji="0" lang="en-US" sz="2800" b="1" i="1" u="none" strike="noStrike" kern="1200" cap="none" spc="0" normalizeH="0" baseline="0" noProof="0" dirty="0">
                <a:ln>
                  <a:noFill/>
                </a:ln>
                <a:effectLst/>
                <a:uLnTx/>
                <a:uFillTx/>
                <a:latin typeface="Arial Narrow" pitchFamily="34" charset="0"/>
                <a:ea typeface="+mn-ea"/>
                <a:cs typeface="+mn-cs"/>
              </a:rPr>
              <a:t>After these things I saw, and behold, </a:t>
            </a:r>
            <a:r>
              <a:rPr kumimoji="0" lang="en-US" sz="2800" b="1" i="1" u="sng" strike="noStrike" kern="1200" cap="none" spc="0" normalizeH="0" baseline="0" noProof="0" dirty="0">
                <a:ln>
                  <a:noFill/>
                </a:ln>
                <a:effectLst/>
                <a:uLnTx/>
                <a:uFillTx/>
                <a:latin typeface="Arial Narrow" pitchFamily="34" charset="0"/>
                <a:ea typeface="+mn-ea"/>
                <a:cs typeface="+mn-cs"/>
              </a:rPr>
              <a:t>a great multitude</a:t>
            </a:r>
            <a:r>
              <a:rPr kumimoji="0" lang="en-US" sz="2800" b="1" i="1" u="none" strike="noStrike" kern="1200" cap="none" spc="0" normalizeH="0" baseline="0" noProof="0" dirty="0">
                <a:ln>
                  <a:noFill/>
                </a:ln>
                <a:effectLst/>
                <a:uLnTx/>
                <a:uFillTx/>
                <a:latin typeface="Arial Narrow" pitchFamily="34" charset="0"/>
                <a:ea typeface="+mn-ea"/>
                <a:cs typeface="+mn-cs"/>
              </a:rPr>
              <a:t>, which no man could number, out of every nation and of (all) tribes and peoples and tongues, standing before the throne and before the Lamb, </a:t>
            </a:r>
            <a:r>
              <a:rPr kumimoji="0" lang="en-US" sz="2800" b="1" i="1" u="sng" strike="noStrike" kern="1200" cap="none" spc="0" normalizeH="0" baseline="0" noProof="0" dirty="0">
                <a:ln>
                  <a:noFill/>
                </a:ln>
                <a:effectLst/>
                <a:uLnTx/>
                <a:uFillTx/>
                <a:latin typeface="Arial Narrow" pitchFamily="34" charset="0"/>
                <a:ea typeface="+mn-ea"/>
                <a:cs typeface="+mn-cs"/>
              </a:rPr>
              <a:t>arrayed in white robes, and palms in their hands</a:t>
            </a:r>
            <a:r>
              <a:rPr kumimoji="0" lang="en-US" sz="2800" i="1" u="none" strike="noStrike" kern="1200" cap="none" spc="0" normalizeH="0" baseline="0" noProof="0" dirty="0">
                <a:ln>
                  <a:noFill/>
                </a:ln>
                <a:effectLst/>
                <a:uLnTx/>
                <a:uFillTx/>
                <a:latin typeface="Arial Narrow" pitchFamily="34" charset="0"/>
                <a:ea typeface="+mn-ea"/>
                <a:cs typeface="+mn-cs"/>
              </a:rPr>
              <a:t>”</a:t>
            </a:r>
          </a:p>
        </p:txBody>
      </p:sp>
      <p:sp>
        <p:nvSpPr>
          <p:cNvPr id="6" name="Title 1"/>
          <p:cNvSpPr>
            <a:spLocks noGrp="1"/>
          </p:cNvSpPr>
          <p:nvPr>
            <p:ph type="title"/>
          </p:nvPr>
        </p:nvSpPr>
        <p:spPr>
          <a:xfrm>
            <a:off x="457200" y="386001"/>
            <a:ext cx="8229600" cy="769441"/>
          </a:xfrm>
        </p:spPr>
        <p:txBody>
          <a:bodyPr>
            <a:spAutoFit/>
          </a:bodyPr>
          <a:lstStyle/>
          <a:p>
            <a:r>
              <a:rPr lang="en-US" b="1" u="sng" dirty="0">
                <a:solidFill>
                  <a:schemeClr val="bg1"/>
                </a:solidFill>
                <a:latin typeface="Arial" pitchFamily="34" charset="0"/>
                <a:cs typeface="Arial" pitchFamily="34" charset="0"/>
              </a:rPr>
              <a:t>Revelation 7:9</a:t>
            </a:r>
          </a:p>
        </p:txBody>
      </p:sp>
      <p:sp>
        <p:nvSpPr>
          <p:cNvPr id="5" name="Rectangle 4">
            <a:extLst>
              <a:ext uri="{FF2B5EF4-FFF2-40B4-BE49-F238E27FC236}">
                <a16:creationId xmlns:a16="http://schemas.microsoft.com/office/drawing/2014/main" id="{5CA1BAFB-A930-4BE8-A7BA-77D91C98E43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2875570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762000" y="1295400"/>
            <a:ext cx="7391400" cy="5734050"/>
          </a:xfrm>
          <a:prstGeom prst="rect">
            <a:avLst/>
          </a:prstGeom>
          <a:noFill/>
          <a:ln w="9525">
            <a:noFill/>
            <a:miter lim="800000"/>
            <a:headEnd/>
            <a:tailEnd/>
          </a:ln>
        </p:spPr>
      </p:pic>
      <p:sp>
        <p:nvSpPr>
          <p:cNvPr id="4" name="TextBox 3"/>
          <p:cNvSpPr txBox="1"/>
          <p:nvPr/>
        </p:nvSpPr>
        <p:spPr>
          <a:xfrm>
            <a:off x="1553065" y="1869308"/>
            <a:ext cx="5715000" cy="35394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1" u="none" strike="noStrike" kern="1200" cap="none" spc="0" normalizeH="0" baseline="0" noProof="0" dirty="0">
                <a:ln>
                  <a:noFill/>
                </a:ln>
                <a:effectLst/>
                <a:uLnTx/>
                <a:uFillTx/>
                <a:latin typeface="Arial Narrow" pitchFamily="34" charset="0"/>
                <a:ea typeface="+mn-ea"/>
                <a:cs typeface="+mn-cs"/>
              </a:rPr>
              <a:t>“</a:t>
            </a:r>
            <a:r>
              <a:rPr kumimoji="0" lang="en-US" sz="2800" b="1" i="1" u="none" strike="noStrike" kern="1200" cap="none" spc="0" normalizeH="0" baseline="0" noProof="0" dirty="0">
                <a:ln>
                  <a:noFill/>
                </a:ln>
                <a:effectLst/>
                <a:uLnTx/>
                <a:uFillTx/>
                <a:latin typeface="Arial Narrow" pitchFamily="34" charset="0"/>
                <a:ea typeface="+mn-ea"/>
                <a:cs typeface="+mn-cs"/>
              </a:rPr>
              <a:t>and they cry with a great voice, saying, </a:t>
            </a:r>
            <a:r>
              <a:rPr kumimoji="0" lang="en-US" sz="2800" b="1" i="1" u="sng" strike="noStrike" kern="1200" cap="none" spc="0" normalizeH="0" baseline="0" noProof="0" dirty="0">
                <a:ln>
                  <a:noFill/>
                </a:ln>
                <a:effectLst/>
                <a:uLnTx/>
                <a:uFillTx/>
                <a:latin typeface="Arial Narrow" pitchFamily="34" charset="0"/>
                <a:ea typeface="+mn-ea"/>
                <a:cs typeface="+mn-cs"/>
              </a:rPr>
              <a:t>Salvation unto our God who sitteth on the throne, and unto the Lamb</a:t>
            </a:r>
            <a:r>
              <a:rPr kumimoji="0" lang="en-US" sz="2800" b="1" i="1" u="none" strike="noStrike" kern="1200" cap="none" spc="0" normalizeH="0" baseline="0" noProof="0" dirty="0">
                <a:ln>
                  <a:noFill/>
                </a:ln>
                <a:effectLst/>
                <a:uLnTx/>
                <a:uFillTx/>
                <a:latin typeface="Arial Narrow" pitchFamily="34" charset="0"/>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a:ln>
                  <a:noFill/>
                </a:ln>
                <a:effectLst/>
                <a:uLnTx/>
                <a:uFillTx/>
                <a:latin typeface="Arial Narrow" pitchFamily="34" charset="0"/>
                <a:ea typeface="+mn-ea"/>
                <a:cs typeface="+mn-cs"/>
              </a:rPr>
              <a:t>And all the angels were standing round about the throne, and (about) the elders and the four living creatures; and they fell before the throne on their faces, and </a:t>
            </a:r>
            <a:r>
              <a:rPr kumimoji="0" lang="en-US" sz="2800" b="1" i="1" u="sng" strike="noStrike" kern="1200" cap="none" spc="0" normalizeH="0" baseline="0" noProof="0" dirty="0">
                <a:ln>
                  <a:noFill/>
                </a:ln>
                <a:effectLst/>
                <a:uLnTx/>
                <a:uFillTx/>
                <a:latin typeface="Arial Narrow" pitchFamily="34" charset="0"/>
                <a:ea typeface="+mn-ea"/>
                <a:cs typeface="+mn-cs"/>
              </a:rPr>
              <a:t>worshipped God</a:t>
            </a:r>
            <a:r>
              <a:rPr kumimoji="0" lang="en-US" sz="2800" i="1" u="none" strike="noStrike" kern="1200" cap="none" spc="0" normalizeH="0" baseline="0" noProof="0" dirty="0">
                <a:ln>
                  <a:noFill/>
                </a:ln>
                <a:effectLst/>
                <a:uLnTx/>
                <a:uFillTx/>
                <a:latin typeface="Arial Narrow" pitchFamily="34" charset="0"/>
                <a:ea typeface="+mn-ea"/>
                <a:cs typeface="+mn-cs"/>
              </a:rPr>
              <a:t>”</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bg1"/>
                </a:solidFill>
                <a:latin typeface="Arial" pitchFamily="34" charset="0"/>
                <a:cs typeface="Arial" pitchFamily="34" charset="0"/>
              </a:rPr>
              <a:t>Revelation 7:10-11</a:t>
            </a:r>
          </a:p>
        </p:txBody>
      </p:sp>
      <p:sp>
        <p:nvSpPr>
          <p:cNvPr id="5" name="Rectangle 4">
            <a:extLst>
              <a:ext uri="{FF2B5EF4-FFF2-40B4-BE49-F238E27FC236}">
                <a16:creationId xmlns:a16="http://schemas.microsoft.com/office/drawing/2014/main" id="{DE6E3686-36A9-4C93-93E0-EA25D264397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508057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80057"/>
            <a:ext cx="84582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3" name="Content Placeholder 2"/>
          <p:cNvSpPr>
            <a:spLocks noGrp="1"/>
          </p:cNvSpPr>
          <p:nvPr>
            <p:ph idx="1"/>
          </p:nvPr>
        </p:nvSpPr>
        <p:spPr>
          <a:xfrm>
            <a:off x="141402" y="1951037"/>
            <a:ext cx="8880050" cy="4524315"/>
          </a:xfrm>
          <a:solidFill>
            <a:srgbClr val="FFFFFF"/>
          </a:solidFill>
          <a:ln w="38100">
            <a:noFill/>
          </a:ln>
        </p:spPr>
        <p:txBody>
          <a:bodyPr wrap="square">
            <a:spAutoFit/>
          </a:bodyPr>
          <a:lstStyle/>
          <a:p>
            <a:pPr>
              <a:spcBef>
                <a:spcPts val="0"/>
              </a:spcBef>
            </a:pPr>
            <a:r>
              <a:rPr lang="en-US" sz="2400" i="1" dirty="0">
                <a:latin typeface="Arial" pitchFamily="34" charset="0"/>
                <a:cs typeface="Arial" pitchFamily="34" charset="0"/>
              </a:rPr>
              <a:t>“After these things”</a:t>
            </a:r>
            <a:r>
              <a:rPr lang="en-US" sz="2400" dirty="0">
                <a:latin typeface="Arial" pitchFamily="34" charset="0"/>
                <a:cs typeface="Arial" pitchFamily="34" charset="0"/>
              </a:rPr>
              <a:t> (verse 9) – things concerning the “</a:t>
            </a:r>
            <a:r>
              <a:rPr lang="en-US" sz="2400" b="1" dirty="0">
                <a:latin typeface="Arial" pitchFamily="34" charset="0"/>
                <a:cs typeface="Arial" pitchFamily="34" charset="0"/>
              </a:rPr>
              <a:t>sealed church</a:t>
            </a:r>
            <a:r>
              <a:rPr lang="en-US" sz="2400" dirty="0">
                <a:latin typeface="Arial" pitchFamily="34" charset="0"/>
                <a:cs typeface="Arial" pitchFamily="34" charset="0"/>
              </a:rPr>
              <a:t>” on the earth …</a:t>
            </a:r>
          </a:p>
          <a:p>
            <a:pPr>
              <a:spcBef>
                <a:spcPts val="0"/>
              </a:spcBef>
            </a:pPr>
            <a:r>
              <a:rPr lang="en-US" sz="2400" dirty="0">
                <a:latin typeface="Arial" pitchFamily="34" charset="0"/>
                <a:cs typeface="Arial" pitchFamily="34" charset="0"/>
              </a:rPr>
              <a:t>Behold a “</a:t>
            </a:r>
            <a:r>
              <a:rPr lang="en-US" sz="2400" b="1" dirty="0">
                <a:latin typeface="Arial" pitchFamily="34" charset="0"/>
                <a:cs typeface="Arial" pitchFamily="34" charset="0"/>
              </a:rPr>
              <a:t>great multitude</a:t>
            </a:r>
            <a:r>
              <a:rPr lang="en-US" sz="2400" dirty="0">
                <a:latin typeface="Arial" pitchFamily="34" charset="0"/>
                <a:cs typeface="Arial" pitchFamily="34" charset="0"/>
              </a:rPr>
              <a:t>” coming out of </a:t>
            </a:r>
            <a:r>
              <a:rPr lang="en-US" sz="2400" b="1" u="sng" dirty="0">
                <a:latin typeface="Arial" pitchFamily="34" charset="0"/>
                <a:cs typeface="Arial" pitchFamily="34" charset="0"/>
              </a:rPr>
              <a:t>every nation</a:t>
            </a:r>
            <a:r>
              <a:rPr lang="en-US" sz="2400" b="1" dirty="0">
                <a:latin typeface="Arial" pitchFamily="34" charset="0"/>
                <a:cs typeface="Arial" pitchFamily="34" charset="0"/>
              </a:rPr>
              <a:t> </a:t>
            </a:r>
            <a:r>
              <a:rPr lang="en-US" sz="2400" dirty="0">
                <a:latin typeface="Arial" pitchFamily="34" charset="0"/>
                <a:cs typeface="Arial" pitchFamily="34" charset="0"/>
              </a:rPr>
              <a:t>– out of the tribulation.</a:t>
            </a:r>
          </a:p>
          <a:p>
            <a:pPr>
              <a:spcBef>
                <a:spcPts val="0"/>
              </a:spcBef>
            </a:pPr>
            <a:r>
              <a:rPr lang="en-US" sz="2400" dirty="0">
                <a:latin typeface="Arial" pitchFamily="34" charset="0"/>
                <a:cs typeface="Arial" pitchFamily="34" charset="0"/>
              </a:rPr>
              <a:t>Every nation and tongue were represented, all redeemed by the blood of the Lamb (5:9).</a:t>
            </a:r>
          </a:p>
          <a:p>
            <a:pPr lvl="0">
              <a:spcBef>
                <a:spcPts val="0"/>
              </a:spcBef>
            </a:pPr>
            <a:r>
              <a:rPr lang="en-US" sz="2400" dirty="0">
                <a:latin typeface="Arial" pitchFamily="34" charset="0"/>
                <a:cs typeface="Arial" pitchFamily="34" charset="0"/>
              </a:rPr>
              <a:t>The gospel has gone into all the world, and a great multitude has responded in obedient, trusting faith (Mark 16:15-16; Matthew 28:19; 1 Timothy 2:4, 6; Titus 2:11-14).</a:t>
            </a:r>
            <a:endParaRPr lang="en-US" sz="2400" b="1" dirty="0">
              <a:latin typeface="Arial" pitchFamily="34" charset="0"/>
              <a:cs typeface="Arial" pitchFamily="34" charset="0"/>
            </a:endParaRPr>
          </a:p>
          <a:p>
            <a:pPr lvl="0">
              <a:spcBef>
                <a:spcPts val="0"/>
              </a:spcBef>
            </a:pPr>
            <a:r>
              <a:rPr lang="en-US" sz="2400" dirty="0">
                <a:latin typeface="Arial" pitchFamily="34" charset="0"/>
                <a:cs typeface="Arial" pitchFamily="34" charset="0"/>
              </a:rPr>
              <a:t>“</a:t>
            </a:r>
            <a:r>
              <a:rPr lang="en-US" sz="2400" b="1" dirty="0">
                <a:latin typeface="Arial" pitchFamily="34" charset="0"/>
                <a:cs typeface="Arial" pitchFamily="34" charset="0"/>
              </a:rPr>
              <a:t>Standing</a:t>
            </a:r>
            <a:r>
              <a:rPr lang="en-US" sz="2400" dirty="0">
                <a:latin typeface="Arial" pitchFamily="34" charset="0"/>
                <a:cs typeface="Arial" pitchFamily="34" charset="0"/>
              </a:rPr>
              <a:t>”</a:t>
            </a:r>
          </a:p>
          <a:p>
            <a:pPr lvl="1">
              <a:spcBef>
                <a:spcPts val="0"/>
              </a:spcBef>
            </a:pPr>
            <a:r>
              <a:rPr lang="en-US" sz="2000" dirty="0">
                <a:latin typeface="Arial" pitchFamily="34" charset="0"/>
                <a:cs typeface="Arial" pitchFamily="34" charset="0"/>
              </a:rPr>
              <a:t>Before the </a:t>
            </a:r>
            <a:r>
              <a:rPr lang="en-US" sz="2000" b="1" dirty="0">
                <a:latin typeface="Arial" pitchFamily="34" charset="0"/>
                <a:cs typeface="Arial" pitchFamily="34" charset="0"/>
              </a:rPr>
              <a:t>throne</a:t>
            </a:r>
          </a:p>
          <a:p>
            <a:pPr lvl="1">
              <a:spcBef>
                <a:spcPts val="0"/>
              </a:spcBef>
            </a:pPr>
            <a:r>
              <a:rPr lang="en-US" sz="2000" dirty="0">
                <a:latin typeface="Arial" pitchFamily="34" charset="0"/>
                <a:cs typeface="Arial" pitchFamily="34" charset="0"/>
              </a:rPr>
              <a:t>Before the </a:t>
            </a:r>
            <a:r>
              <a:rPr lang="en-US" sz="2000" b="1" dirty="0">
                <a:latin typeface="Arial" pitchFamily="34" charset="0"/>
                <a:cs typeface="Arial" pitchFamily="34" charset="0"/>
              </a:rPr>
              <a:t>Lamb</a:t>
            </a:r>
          </a:p>
        </p:txBody>
      </p:sp>
      <p:sp>
        <p:nvSpPr>
          <p:cNvPr id="4" name="Rectangle 3">
            <a:extLst>
              <a:ext uri="{FF2B5EF4-FFF2-40B4-BE49-F238E27FC236}">
                <a16:creationId xmlns:a16="http://schemas.microsoft.com/office/drawing/2014/main" id="{0038FA01-EEF3-4985-9484-98B2E143775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
        <p:nvSpPr>
          <p:cNvPr id="5" name="TextBox 4">
            <a:extLst>
              <a:ext uri="{FF2B5EF4-FFF2-40B4-BE49-F238E27FC236}">
                <a16:creationId xmlns:a16="http://schemas.microsoft.com/office/drawing/2014/main" id="{D0B6E4B8-A031-476F-BC4C-73A7D51F5152}"/>
              </a:ext>
            </a:extLst>
          </p:cNvPr>
          <p:cNvSpPr txBox="1"/>
          <p:nvPr/>
        </p:nvSpPr>
        <p:spPr>
          <a:xfrm>
            <a:off x="3381470" y="5658875"/>
            <a:ext cx="218976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effectLst/>
                <a:uLnTx/>
                <a:uFillTx/>
                <a:latin typeface="Calibri"/>
                <a:ea typeface="+mn-ea"/>
                <a:cs typeface="+mn-cs"/>
              </a:rPr>
              <a:t>Triumphant</a:t>
            </a:r>
          </a:p>
        </p:txBody>
      </p:sp>
      <p:sp>
        <p:nvSpPr>
          <p:cNvPr id="6" name="Right Brace 5">
            <a:extLst>
              <a:ext uri="{FF2B5EF4-FFF2-40B4-BE49-F238E27FC236}">
                <a16:creationId xmlns:a16="http://schemas.microsoft.com/office/drawing/2014/main" id="{1DA80B92-B933-4465-A882-A970BE98DC7E}"/>
              </a:ext>
            </a:extLst>
          </p:cNvPr>
          <p:cNvSpPr/>
          <p:nvPr/>
        </p:nvSpPr>
        <p:spPr>
          <a:xfrm>
            <a:off x="3057131" y="5503490"/>
            <a:ext cx="155448" cy="914400"/>
          </a:xfrm>
          <a:prstGeom prst="righ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23371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36762"/>
            <a:ext cx="8229600" cy="3662541"/>
          </a:xfrm>
          <a:solidFill>
            <a:srgbClr val="FFFFFF"/>
          </a:solidFill>
          <a:ln w="38100">
            <a:noFill/>
          </a:ln>
        </p:spPr>
        <p:txBody>
          <a:bodyPr>
            <a:spAutoFit/>
          </a:bodyPr>
          <a:lstStyle/>
          <a:p>
            <a:r>
              <a:rPr lang="en-US" dirty="0">
                <a:latin typeface="Arial" pitchFamily="34" charset="0"/>
                <a:cs typeface="Arial" pitchFamily="34" charset="0"/>
              </a:rPr>
              <a:t>Clothed in “</a:t>
            </a:r>
            <a:r>
              <a:rPr lang="en-US" b="1" dirty="0">
                <a:latin typeface="Arial" pitchFamily="34" charset="0"/>
                <a:cs typeface="Arial" pitchFamily="34" charset="0"/>
              </a:rPr>
              <a:t>white robes</a:t>
            </a:r>
            <a:r>
              <a:rPr lang="en-US" dirty="0">
                <a:latin typeface="Arial" pitchFamily="34" charset="0"/>
                <a:cs typeface="Arial" pitchFamily="34" charset="0"/>
              </a:rPr>
              <a:t>” – signifying victory (verse 9)</a:t>
            </a:r>
          </a:p>
          <a:p>
            <a:pPr>
              <a:spcBef>
                <a:spcPts val="1200"/>
              </a:spcBef>
            </a:pPr>
            <a:r>
              <a:rPr lang="en-US" dirty="0">
                <a:latin typeface="Arial" pitchFamily="34" charset="0"/>
                <a:cs typeface="Arial" pitchFamily="34" charset="0"/>
              </a:rPr>
              <a:t>“</a:t>
            </a:r>
            <a:r>
              <a:rPr lang="en-US" b="1" dirty="0">
                <a:latin typeface="Arial" pitchFamily="34" charset="0"/>
                <a:cs typeface="Arial" pitchFamily="34" charset="0"/>
              </a:rPr>
              <a:t>Palm branches</a:t>
            </a:r>
            <a:r>
              <a:rPr lang="en-US" dirty="0">
                <a:latin typeface="Arial" pitchFamily="34" charset="0"/>
                <a:cs typeface="Arial" pitchFamily="34" charset="0"/>
              </a:rPr>
              <a:t>” in their hands.</a:t>
            </a:r>
          </a:p>
          <a:p>
            <a:pPr>
              <a:spcBef>
                <a:spcPts val="1200"/>
              </a:spcBef>
            </a:pPr>
            <a:r>
              <a:rPr lang="en-US" dirty="0">
                <a:latin typeface="Arial" pitchFamily="34" charset="0"/>
                <a:cs typeface="Arial" pitchFamily="34" charset="0"/>
              </a:rPr>
              <a:t>Crying with a “</a:t>
            </a:r>
            <a:r>
              <a:rPr lang="en-US" b="1" dirty="0">
                <a:latin typeface="Arial" pitchFamily="34" charset="0"/>
                <a:cs typeface="Arial" pitchFamily="34" charset="0"/>
              </a:rPr>
              <a:t>loud voice</a:t>
            </a:r>
            <a:r>
              <a:rPr lang="en-US" dirty="0">
                <a:latin typeface="Arial" pitchFamily="34" charset="0"/>
                <a:cs typeface="Arial" pitchFamily="34" charset="0"/>
              </a:rPr>
              <a:t>”</a:t>
            </a:r>
          </a:p>
          <a:p>
            <a:pPr lvl="1">
              <a:spcBef>
                <a:spcPts val="0"/>
              </a:spcBef>
            </a:pPr>
            <a:r>
              <a:rPr lang="en-US" dirty="0">
                <a:latin typeface="Arial" pitchFamily="34" charset="0"/>
                <a:cs typeface="Arial" pitchFamily="34" charset="0"/>
              </a:rPr>
              <a:t>Did so at the Jewish Feast of Tabernacles, Feast of Thanksgiving for the Harvest …</a:t>
            </a:r>
          </a:p>
          <a:p>
            <a:pPr lvl="1">
              <a:spcBef>
                <a:spcPts val="0"/>
              </a:spcBef>
            </a:pPr>
            <a:r>
              <a:rPr lang="en-US" dirty="0">
                <a:latin typeface="Arial" pitchFamily="34" charset="0"/>
                <a:cs typeface="Arial" pitchFamily="34" charset="0"/>
              </a:rPr>
              <a:t>Thanksgiving for their deliverance!</a:t>
            </a:r>
          </a:p>
        </p:txBody>
      </p:sp>
      <p:sp>
        <p:nvSpPr>
          <p:cNvPr id="5" name="Title 1"/>
          <p:cNvSpPr>
            <a:spLocks noGrp="1"/>
          </p:cNvSpPr>
          <p:nvPr>
            <p:ph type="title"/>
          </p:nvPr>
        </p:nvSpPr>
        <p:spPr>
          <a:xfrm>
            <a:off x="457200" y="375970"/>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82A3EA1F-C82F-47AB-BC02-EC7A0DCD02F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458364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838200" y="1295400"/>
            <a:ext cx="7391400" cy="5410200"/>
          </a:xfrm>
          <a:prstGeom prst="rect">
            <a:avLst/>
          </a:prstGeom>
          <a:noFill/>
          <a:ln w="9525">
            <a:noFill/>
            <a:miter lim="800000"/>
            <a:headEnd/>
            <a:tailEnd/>
          </a:ln>
        </p:spPr>
      </p:pic>
      <p:sp>
        <p:nvSpPr>
          <p:cNvPr id="4" name="TextBox 3"/>
          <p:cNvSpPr txBox="1"/>
          <p:nvPr/>
        </p:nvSpPr>
        <p:spPr>
          <a:xfrm>
            <a:off x="1647484" y="1907352"/>
            <a:ext cx="5715000" cy="30469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i="1" u="none" strike="noStrike" kern="1200" cap="none" spc="0" normalizeH="0" baseline="0" noProof="0" dirty="0">
                <a:ln>
                  <a:noFill/>
                </a:ln>
                <a:effectLst/>
                <a:uLnTx/>
                <a:uFillTx/>
                <a:latin typeface="Arial" pitchFamily="34" charset="0"/>
                <a:ea typeface="+mn-ea"/>
                <a:cs typeface="Arial" pitchFamily="34" charset="0"/>
              </a:rPr>
              <a:t>“</a:t>
            </a:r>
            <a:r>
              <a:rPr kumimoji="0" lang="en-US" sz="3200" b="1" i="1" u="none" strike="noStrike" kern="1200" cap="none" spc="0" normalizeH="0" baseline="0" noProof="0" dirty="0">
                <a:ln>
                  <a:noFill/>
                </a:ln>
                <a:effectLst/>
                <a:uLnTx/>
                <a:uFillTx/>
                <a:latin typeface="Arial" pitchFamily="34" charset="0"/>
                <a:ea typeface="+mn-ea"/>
                <a:cs typeface="Arial" pitchFamily="34" charset="0"/>
              </a:rPr>
              <a:t>Saying, Amen: </a:t>
            </a:r>
            <a:r>
              <a:rPr kumimoji="0" lang="en-US" sz="3200" b="1" i="1" u="sng" strike="noStrike" kern="1200" cap="none" spc="0" normalizeH="0" baseline="0" noProof="0" dirty="0">
                <a:ln>
                  <a:noFill/>
                </a:ln>
                <a:effectLst/>
                <a:uLnTx/>
                <a:uFillTx/>
                <a:latin typeface="Arial" pitchFamily="34" charset="0"/>
                <a:ea typeface="+mn-ea"/>
                <a:cs typeface="Arial" pitchFamily="34" charset="0"/>
              </a:rPr>
              <a:t>Blessing</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and </a:t>
            </a:r>
            <a:r>
              <a:rPr kumimoji="0" lang="en-US" sz="3200" b="1" i="1" u="sng" strike="noStrike" kern="1200" cap="none" spc="0" normalizeH="0" baseline="0" noProof="0" dirty="0">
                <a:ln>
                  <a:noFill/>
                </a:ln>
                <a:effectLst/>
                <a:uLnTx/>
                <a:uFillTx/>
                <a:latin typeface="Arial" pitchFamily="34" charset="0"/>
                <a:ea typeface="+mn-ea"/>
                <a:cs typeface="Arial" pitchFamily="34" charset="0"/>
              </a:rPr>
              <a:t>glory</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and </a:t>
            </a:r>
            <a:r>
              <a:rPr kumimoji="0" lang="en-US" sz="3200" b="1" i="1" u="sng" strike="noStrike" kern="1200" cap="none" spc="0" normalizeH="0" baseline="0" noProof="0" dirty="0">
                <a:ln>
                  <a:noFill/>
                </a:ln>
                <a:effectLst/>
                <a:uLnTx/>
                <a:uFillTx/>
                <a:latin typeface="Arial" pitchFamily="34" charset="0"/>
                <a:ea typeface="+mn-ea"/>
                <a:cs typeface="Arial" pitchFamily="34" charset="0"/>
              </a:rPr>
              <a:t>wisdom</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and </a:t>
            </a:r>
            <a:r>
              <a:rPr kumimoji="0" lang="en-US" sz="3200" b="1" i="1" u="sng" strike="noStrike" kern="1200" cap="none" spc="0" normalizeH="0" baseline="0" noProof="0" dirty="0">
                <a:ln>
                  <a:noFill/>
                </a:ln>
                <a:effectLst/>
                <a:uLnTx/>
                <a:uFillTx/>
                <a:latin typeface="Arial" pitchFamily="34" charset="0"/>
                <a:ea typeface="+mn-ea"/>
                <a:cs typeface="Arial" pitchFamily="34" charset="0"/>
              </a:rPr>
              <a:t>thanksgiving</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and </a:t>
            </a:r>
            <a:r>
              <a:rPr kumimoji="0" lang="en-US" sz="3200" b="1" i="1" u="sng" strike="noStrike" kern="1200" cap="none" spc="0" normalizeH="0" baseline="0" noProof="0" dirty="0">
                <a:ln>
                  <a:noFill/>
                </a:ln>
                <a:effectLst/>
                <a:uLnTx/>
                <a:uFillTx/>
                <a:latin typeface="Arial" pitchFamily="34" charset="0"/>
                <a:ea typeface="+mn-ea"/>
                <a:cs typeface="Arial" pitchFamily="34" charset="0"/>
              </a:rPr>
              <a:t>honor</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and </a:t>
            </a:r>
            <a:r>
              <a:rPr kumimoji="0" lang="en-US" sz="3200" b="1" i="1" u="sng" strike="noStrike" kern="1200" cap="none" spc="0" normalizeH="0" baseline="0" noProof="0" dirty="0">
                <a:ln>
                  <a:noFill/>
                </a:ln>
                <a:effectLst/>
                <a:uLnTx/>
                <a:uFillTx/>
                <a:latin typeface="Arial" pitchFamily="34" charset="0"/>
                <a:ea typeface="+mn-ea"/>
                <a:cs typeface="Arial" pitchFamily="34" charset="0"/>
              </a:rPr>
              <a:t>power</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and </a:t>
            </a:r>
            <a:r>
              <a:rPr kumimoji="0" lang="en-US" sz="3200" b="1" i="1" u="sng" strike="noStrike" kern="1200" cap="none" spc="0" normalizeH="0" baseline="0" noProof="0" dirty="0">
                <a:ln>
                  <a:noFill/>
                </a:ln>
                <a:effectLst/>
                <a:uLnTx/>
                <a:uFillTx/>
                <a:latin typeface="Arial" pitchFamily="34" charset="0"/>
                <a:ea typeface="+mn-ea"/>
                <a:cs typeface="Arial" pitchFamily="34" charset="0"/>
              </a:rPr>
              <a:t>might</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(be) unto our God for ever and ever. Amen</a:t>
            </a:r>
            <a:r>
              <a:rPr kumimoji="0" lang="en-US" sz="3200" i="1" u="none" strike="noStrike" kern="1200" cap="none" spc="0" normalizeH="0" baseline="0" noProof="0" dirty="0">
                <a:ln>
                  <a:noFill/>
                </a:ln>
                <a:effectLst/>
                <a:uLnTx/>
                <a:uFillTx/>
                <a:latin typeface="Arial" pitchFamily="34" charset="0"/>
                <a:ea typeface="+mn-ea"/>
                <a:cs typeface="Arial" pitchFamily="34" charset="0"/>
              </a:rPr>
              <a:t>.”</a:t>
            </a:r>
          </a:p>
        </p:txBody>
      </p:sp>
      <p:sp>
        <p:nvSpPr>
          <p:cNvPr id="6" name="Title 1"/>
          <p:cNvSpPr>
            <a:spLocks noGrp="1"/>
          </p:cNvSpPr>
          <p:nvPr>
            <p:ph type="title"/>
          </p:nvPr>
        </p:nvSpPr>
        <p:spPr>
          <a:xfrm>
            <a:off x="457200" y="376574"/>
            <a:ext cx="8229600" cy="769441"/>
          </a:xfrm>
        </p:spPr>
        <p:txBody>
          <a:bodyPr>
            <a:spAutoFit/>
          </a:bodyPr>
          <a:lstStyle/>
          <a:p>
            <a:r>
              <a:rPr lang="en-US" b="1" u="sng" dirty="0">
                <a:solidFill>
                  <a:schemeClr val="bg1"/>
                </a:solidFill>
                <a:latin typeface="Arial" pitchFamily="34" charset="0"/>
                <a:cs typeface="Arial" pitchFamily="34" charset="0"/>
              </a:rPr>
              <a:t>Revelation 7:12</a:t>
            </a:r>
          </a:p>
        </p:txBody>
      </p:sp>
      <p:sp>
        <p:nvSpPr>
          <p:cNvPr id="5" name="Rectangle 4">
            <a:extLst>
              <a:ext uri="{FF2B5EF4-FFF2-40B4-BE49-F238E27FC236}">
                <a16:creationId xmlns:a16="http://schemas.microsoft.com/office/drawing/2014/main" id="{B7D1CA19-B4DE-4E10-88E5-C6036563213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882648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43738"/>
            <a:ext cx="8229600" cy="4339650"/>
          </a:xfrm>
          <a:solidFill>
            <a:srgbClr val="FFFFFF"/>
          </a:solidFill>
          <a:ln w="38100">
            <a:noFill/>
          </a:ln>
        </p:spPr>
        <p:txBody>
          <a:bodyPr>
            <a:spAutoFit/>
          </a:bodyPr>
          <a:lstStyle/>
          <a:p>
            <a:r>
              <a:rPr lang="en-US" dirty="0">
                <a:latin typeface="Arial" pitchFamily="34" charset="0"/>
                <a:cs typeface="Arial" pitchFamily="34" charset="0"/>
              </a:rPr>
              <a:t>“</a:t>
            </a:r>
            <a:r>
              <a:rPr lang="en-US" b="1" dirty="0">
                <a:latin typeface="Arial" pitchFamily="34" charset="0"/>
                <a:cs typeface="Arial" pitchFamily="34" charset="0"/>
              </a:rPr>
              <a:t>Amen</a:t>
            </a:r>
            <a:r>
              <a:rPr lang="en-US" dirty="0">
                <a:latin typeface="Arial" pitchFamily="34" charset="0"/>
                <a:cs typeface="Arial" pitchFamily="34" charset="0"/>
              </a:rPr>
              <a:t>” – song of agreement voiced by the angels, elders, and four living creatures.</a:t>
            </a:r>
          </a:p>
          <a:p>
            <a:pPr>
              <a:spcBef>
                <a:spcPts val="1200"/>
              </a:spcBef>
            </a:pPr>
            <a:r>
              <a:rPr lang="en-US" b="1" dirty="0">
                <a:latin typeface="Arial" pitchFamily="34" charset="0"/>
                <a:cs typeface="Arial" pitchFamily="34" charset="0"/>
              </a:rPr>
              <a:t>Glory, honor, thanksgiving, and praise </a:t>
            </a:r>
            <a:r>
              <a:rPr lang="en-US" dirty="0">
                <a:latin typeface="Arial" pitchFamily="34" charset="0"/>
                <a:cs typeface="Arial" pitchFamily="34" charset="0"/>
              </a:rPr>
              <a:t>deserved by the </a:t>
            </a:r>
            <a:r>
              <a:rPr lang="en-US" b="1" dirty="0">
                <a:latin typeface="Arial" pitchFamily="34" charset="0"/>
                <a:cs typeface="Arial" pitchFamily="34" charset="0"/>
              </a:rPr>
              <a:t>Lamb</a:t>
            </a:r>
            <a:r>
              <a:rPr lang="en-US" dirty="0">
                <a:latin typeface="Arial" pitchFamily="34" charset="0"/>
                <a:cs typeface="Arial" pitchFamily="34" charset="0"/>
              </a:rPr>
              <a:t> – why? (cf. 4:9-11; 5:9-14)</a:t>
            </a:r>
          </a:p>
          <a:p>
            <a:pPr>
              <a:spcBef>
                <a:spcPts val="1200"/>
              </a:spcBef>
            </a:pPr>
            <a:r>
              <a:rPr lang="en-US" b="1" dirty="0">
                <a:latin typeface="Arial" pitchFamily="34" charset="0"/>
                <a:cs typeface="Arial" pitchFamily="34" charset="0"/>
              </a:rPr>
              <a:t>He overcame and gives others the ability to do likewise!</a:t>
            </a:r>
          </a:p>
        </p:txBody>
      </p:sp>
      <p:sp>
        <p:nvSpPr>
          <p:cNvPr id="5" name="Title 1"/>
          <p:cNvSpPr>
            <a:spLocks noGrp="1"/>
          </p:cNvSpPr>
          <p:nvPr>
            <p:ph type="title"/>
          </p:nvPr>
        </p:nvSpPr>
        <p:spPr>
          <a:xfrm>
            <a:off x="457200" y="381625"/>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F0A04A0E-C694-4808-AFCB-86B3CA3E2DC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273092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415379"/>
            <a:ext cx="8229600" cy="769441"/>
          </a:xfrm>
          <a:noFill/>
        </p:spPr>
        <p:txBody>
          <a:bodyPr anchor="ctr">
            <a:spAutoFit/>
          </a:bodyPr>
          <a:lstStyle/>
          <a:p>
            <a:pPr algn="ctr"/>
            <a:r>
              <a:rPr lang="en-US" altLang="en-US" b="1" dirty="0">
                <a:solidFill>
                  <a:schemeClr val="bg1"/>
                </a:solidFill>
                <a:latin typeface="Arial" panose="020B0604020202020204" pitchFamily="34" charset="0"/>
                <a:cs typeface="Arial" panose="020B0604020202020204" pitchFamily="34" charset="0"/>
              </a:rPr>
              <a:t>Revelation</a:t>
            </a:r>
          </a:p>
        </p:txBody>
      </p:sp>
      <p:sp>
        <p:nvSpPr>
          <p:cNvPr id="2" name="Slide Number Placeholder 1">
            <a:extLst>
              <a:ext uri="{FF2B5EF4-FFF2-40B4-BE49-F238E27FC236}">
                <a16:creationId xmlns:a16="http://schemas.microsoft.com/office/drawing/2014/main" id="{5153B566-0631-4B21-B259-3C8337632AB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0723" name="Text Box 3"/>
          <p:cNvSpPr txBox="1">
            <a:spLocks noChangeArrowheads="1"/>
          </p:cNvSpPr>
          <p:nvPr/>
        </p:nvSpPr>
        <p:spPr bwMode="auto">
          <a:xfrm>
            <a:off x="1506538" y="1866900"/>
            <a:ext cx="6163290" cy="2862322"/>
          </a:xfrm>
          <a:prstGeom prst="rect">
            <a:avLst/>
          </a:prstGeom>
          <a:solidFill>
            <a:schemeClr val="bg1"/>
          </a:solidFill>
          <a:ln>
            <a:noFill/>
          </a:ln>
          <a:effectLst/>
        </p:spPr>
        <p:txBody>
          <a:bodyPr wrap="none">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 </a:t>
            </a:r>
            <a:r>
              <a:rPr kumimoji="0" lang="en-US" altLang="en-US" sz="28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Struggle on Earth</a:t>
            </a: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(1-11)</a:t>
            </a:r>
          </a:p>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 </a:t>
            </a:r>
            <a:r>
              <a:rPr kumimoji="0" lang="en-US" alt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John’s Vision</a:t>
            </a: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a:t>
            </a:r>
          </a:p>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 </a:t>
            </a:r>
            <a:r>
              <a:rPr kumimoji="0" lang="en-US" alt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Letters to 7 churches</a:t>
            </a: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(2-3)</a:t>
            </a:r>
          </a:p>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 </a:t>
            </a:r>
            <a:r>
              <a:rPr kumimoji="0" lang="en-US" alt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God in control</a:t>
            </a: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(4-5)</a:t>
            </a:r>
          </a:p>
          <a:p>
            <a:pPr marL="0" marR="0" lvl="0" indent="0" algn="l" defTabSz="914400" rtl="0" eaLnBrk="1" fontAlgn="base" latinLnBrk="0" hangingPunct="1">
              <a:lnSpc>
                <a:spcPct val="100000"/>
              </a:lnSpc>
              <a:spcBef>
                <a:spcPts val="1200"/>
              </a:spcBef>
              <a:spcAft>
                <a:spcPct val="0"/>
              </a:spcAft>
              <a:buClrTx/>
              <a:buSzTx/>
              <a:buFontTx/>
              <a:buNone/>
              <a:tabLst>
                <a:tab pos="457200" algn="l"/>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 </a:t>
            </a:r>
            <a:r>
              <a:rPr kumimoji="0" lang="en-US" alt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Opening of seven seals</a:t>
            </a: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(6-11)</a:t>
            </a:r>
          </a:p>
        </p:txBody>
      </p:sp>
    </p:spTree>
    <p:extLst>
      <p:ext uri="{BB962C8B-B14F-4D97-AF65-F5344CB8AC3E}">
        <p14:creationId xmlns:p14="http://schemas.microsoft.com/office/powerpoint/2010/main" val="348409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75717"/>
            <a:ext cx="8229600" cy="4001095"/>
          </a:xfrm>
          <a:solidFill>
            <a:schemeClr val="bg1"/>
          </a:solidFill>
          <a:ln w="38100">
            <a:noFill/>
          </a:ln>
        </p:spPr>
        <p:txBody>
          <a:bodyPr>
            <a:spAutoFit/>
          </a:bodyPr>
          <a:lstStyle/>
          <a:p>
            <a:r>
              <a:rPr lang="en-US" dirty="0">
                <a:latin typeface="Arial" pitchFamily="34" charset="0"/>
                <a:cs typeface="Arial" pitchFamily="34" charset="0"/>
              </a:rPr>
              <a:t>Why is He </a:t>
            </a:r>
            <a:r>
              <a:rPr lang="en-US" b="1" dirty="0">
                <a:latin typeface="Arial" pitchFamily="34" charset="0"/>
                <a:cs typeface="Arial" pitchFamily="34" charset="0"/>
              </a:rPr>
              <a:t>worshipped</a:t>
            </a:r>
            <a:r>
              <a:rPr lang="en-US" dirty="0">
                <a:latin typeface="Arial" pitchFamily="34" charset="0"/>
                <a:cs typeface="Arial" pitchFamily="34" charset="0"/>
              </a:rPr>
              <a:t>?</a:t>
            </a:r>
          </a:p>
          <a:p>
            <a:pPr>
              <a:spcBef>
                <a:spcPts val="1200"/>
              </a:spcBef>
            </a:pPr>
            <a:r>
              <a:rPr lang="en-US" b="1" dirty="0">
                <a:latin typeface="Arial" pitchFamily="34" charset="0"/>
                <a:cs typeface="Arial" pitchFamily="34" charset="0"/>
              </a:rPr>
              <a:t>Worthy</a:t>
            </a:r>
            <a:r>
              <a:rPr lang="en-US" dirty="0">
                <a:latin typeface="Arial" pitchFamily="34" charset="0"/>
                <a:cs typeface="Arial" pitchFamily="34" charset="0"/>
              </a:rPr>
              <a:t> to open the scroll, and He is God!</a:t>
            </a:r>
          </a:p>
          <a:p>
            <a:pPr>
              <a:spcBef>
                <a:spcPts val="1200"/>
              </a:spcBef>
            </a:pPr>
            <a:r>
              <a:rPr lang="en-US" dirty="0">
                <a:latin typeface="Arial" pitchFamily="34" charset="0"/>
                <a:cs typeface="Arial" pitchFamily="34" charset="0"/>
              </a:rPr>
              <a:t>Pictured here is a </a:t>
            </a:r>
            <a:r>
              <a:rPr lang="en-US" b="1" dirty="0">
                <a:latin typeface="Arial" pitchFamily="34" charset="0"/>
                <a:cs typeface="Arial" pitchFamily="34" charset="0"/>
              </a:rPr>
              <a:t>victory celebration </a:t>
            </a:r>
            <a:r>
              <a:rPr lang="en-US" dirty="0">
                <a:latin typeface="Arial" pitchFamily="34" charset="0"/>
                <a:cs typeface="Arial" pitchFamily="34" charset="0"/>
              </a:rPr>
              <a:t>in honor of the Lamb …</a:t>
            </a:r>
          </a:p>
          <a:p>
            <a:pPr>
              <a:spcBef>
                <a:spcPts val="1200"/>
              </a:spcBef>
            </a:pPr>
            <a:r>
              <a:rPr lang="en-US" dirty="0">
                <a:latin typeface="Arial" pitchFamily="34" charset="0"/>
                <a:cs typeface="Arial" pitchFamily="34" charset="0"/>
              </a:rPr>
              <a:t>What He did and continues to do, as well as the honor bestowed upon Him because of His conduct!</a:t>
            </a:r>
          </a:p>
        </p:txBody>
      </p:sp>
      <p:sp>
        <p:nvSpPr>
          <p:cNvPr id="5" name="Title 1"/>
          <p:cNvSpPr>
            <a:spLocks noGrp="1"/>
          </p:cNvSpPr>
          <p:nvPr>
            <p:ph type="title"/>
          </p:nvPr>
        </p:nvSpPr>
        <p:spPr>
          <a:xfrm>
            <a:off x="457200" y="375970"/>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3460BD5C-F6D5-4EDB-A40A-A13AD58F3FA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0675871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838200" y="1295400"/>
            <a:ext cx="7391400" cy="5410200"/>
          </a:xfrm>
          <a:prstGeom prst="rect">
            <a:avLst/>
          </a:prstGeom>
          <a:noFill/>
          <a:ln w="9525">
            <a:noFill/>
            <a:miter lim="800000"/>
            <a:headEnd/>
            <a:tailEnd/>
          </a:ln>
        </p:spPr>
      </p:pic>
      <p:sp>
        <p:nvSpPr>
          <p:cNvPr id="4" name="TextBox 3"/>
          <p:cNvSpPr txBox="1"/>
          <p:nvPr/>
        </p:nvSpPr>
        <p:spPr>
          <a:xfrm>
            <a:off x="1637908" y="2095894"/>
            <a:ext cx="5715000" cy="25545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i="1" u="none" strike="noStrike" kern="1200" cap="none" spc="0" normalizeH="0" baseline="0" noProof="0" dirty="0">
                <a:ln>
                  <a:noFill/>
                </a:ln>
                <a:effectLst/>
                <a:uLnTx/>
                <a:uFillTx/>
                <a:latin typeface="Arial" pitchFamily="34" charset="0"/>
                <a:ea typeface="+mn-ea"/>
                <a:cs typeface="Arial" pitchFamily="34" charset="0"/>
              </a:rPr>
              <a:t>“</a:t>
            </a:r>
            <a:r>
              <a:rPr kumimoji="0" lang="en-US" sz="3200" b="1" i="1" u="none" strike="noStrike" kern="1200" cap="none" spc="0" normalizeH="0" baseline="0" noProof="0" dirty="0">
                <a:ln>
                  <a:noFill/>
                </a:ln>
                <a:effectLst/>
                <a:uLnTx/>
                <a:uFillTx/>
                <a:latin typeface="Arial" pitchFamily="34" charset="0"/>
                <a:ea typeface="+mn-ea"/>
                <a:cs typeface="Arial" pitchFamily="34" charset="0"/>
              </a:rPr>
              <a:t>And one of the elders answered, saying unto me, These that are arrayed in white robes, </a:t>
            </a:r>
            <a:r>
              <a:rPr kumimoji="0" lang="en-US" sz="3200" b="1" i="1" u="sng" strike="noStrike" kern="1200" cap="none" spc="0" normalizeH="0" baseline="0" noProof="0" dirty="0">
                <a:ln>
                  <a:noFill/>
                </a:ln>
                <a:effectLst/>
                <a:uLnTx/>
                <a:uFillTx/>
                <a:latin typeface="Arial" pitchFamily="34" charset="0"/>
                <a:ea typeface="+mn-ea"/>
                <a:cs typeface="Arial" pitchFamily="34" charset="0"/>
              </a:rPr>
              <a:t>who are they, and whence came they</a:t>
            </a:r>
            <a:r>
              <a:rPr kumimoji="0" lang="en-US" sz="3200" b="1" i="1" u="none" strike="noStrike" kern="1200" cap="none" spc="0" normalizeH="0" baseline="0" noProof="0" dirty="0">
                <a:ln>
                  <a:noFill/>
                </a:ln>
                <a:effectLst/>
                <a:uLnTx/>
                <a:uFillTx/>
                <a:latin typeface="Arial" pitchFamily="34" charset="0"/>
                <a:ea typeface="+mn-ea"/>
                <a:cs typeface="Arial" pitchFamily="34" charset="0"/>
              </a:rPr>
              <a:t>?</a:t>
            </a:r>
            <a:r>
              <a:rPr kumimoji="0" lang="en-US" sz="3200" i="1" u="none" strike="noStrike" kern="1200" cap="none" spc="0" normalizeH="0" baseline="0" noProof="0" dirty="0">
                <a:ln>
                  <a:noFill/>
                </a:ln>
                <a:effectLst/>
                <a:uLnTx/>
                <a:uFillTx/>
                <a:latin typeface="Arial" pitchFamily="34" charset="0"/>
                <a:ea typeface="+mn-ea"/>
                <a:cs typeface="Arial" pitchFamily="34" charset="0"/>
              </a:rPr>
              <a:t>”</a:t>
            </a:r>
          </a:p>
        </p:txBody>
      </p:sp>
      <p:sp>
        <p:nvSpPr>
          <p:cNvPr id="6" name="Title 1"/>
          <p:cNvSpPr>
            <a:spLocks noGrp="1"/>
          </p:cNvSpPr>
          <p:nvPr>
            <p:ph type="title"/>
          </p:nvPr>
        </p:nvSpPr>
        <p:spPr>
          <a:xfrm>
            <a:off x="457200" y="376103"/>
            <a:ext cx="8229600" cy="769441"/>
          </a:xfrm>
        </p:spPr>
        <p:txBody>
          <a:bodyPr>
            <a:spAutoFit/>
          </a:bodyPr>
          <a:lstStyle/>
          <a:p>
            <a:r>
              <a:rPr lang="en-US" b="1" u="sng" dirty="0">
                <a:solidFill>
                  <a:schemeClr val="bg1"/>
                </a:solidFill>
                <a:latin typeface="Arial" pitchFamily="34" charset="0"/>
                <a:cs typeface="Arial" pitchFamily="34" charset="0"/>
              </a:rPr>
              <a:t>Revelation 7:13</a:t>
            </a:r>
          </a:p>
        </p:txBody>
      </p:sp>
      <p:sp>
        <p:nvSpPr>
          <p:cNvPr id="5" name="Rectangle 4">
            <a:extLst>
              <a:ext uri="{FF2B5EF4-FFF2-40B4-BE49-F238E27FC236}">
                <a16:creationId xmlns:a16="http://schemas.microsoft.com/office/drawing/2014/main" id="{54E9E550-9E61-4E32-B7D1-05F82AE4555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400395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762000" y="1295400"/>
            <a:ext cx="7391400" cy="5410200"/>
          </a:xfrm>
          <a:prstGeom prst="rect">
            <a:avLst/>
          </a:prstGeom>
          <a:noFill/>
          <a:ln w="9525">
            <a:noFill/>
            <a:miter lim="800000"/>
            <a:headEnd/>
            <a:tailEnd/>
          </a:ln>
        </p:spPr>
      </p:pic>
      <p:sp>
        <p:nvSpPr>
          <p:cNvPr id="4" name="TextBox 3"/>
          <p:cNvSpPr txBox="1"/>
          <p:nvPr/>
        </p:nvSpPr>
        <p:spPr>
          <a:xfrm>
            <a:off x="1552281" y="1924866"/>
            <a:ext cx="5715000" cy="30469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effectLst/>
                <a:uLnTx/>
                <a:uFillTx/>
                <a:latin typeface="Arial Narrow" pitchFamily="34" charset="0"/>
                <a:ea typeface="+mn-ea"/>
                <a:cs typeface="+mn-cs"/>
              </a:rPr>
              <a:t>“And I say unto him, My lord, thou knowest. And he said to me, </a:t>
            </a:r>
            <a:r>
              <a:rPr kumimoji="0" lang="en-US" sz="3200" b="1" i="1" u="sng" strike="noStrike" kern="1200" cap="none" spc="0" normalizeH="0" baseline="0" noProof="0" dirty="0">
                <a:ln>
                  <a:noFill/>
                </a:ln>
                <a:effectLst/>
                <a:uLnTx/>
                <a:uFillTx/>
                <a:latin typeface="Arial Narrow" pitchFamily="34" charset="0"/>
                <a:ea typeface="+mn-ea"/>
                <a:cs typeface="+mn-cs"/>
              </a:rPr>
              <a:t>These are they that come of the great tribulation</a:t>
            </a:r>
            <a:r>
              <a:rPr kumimoji="0" lang="en-US" sz="3200" b="1" i="1" u="none" strike="noStrike" kern="1200" cap="none" spc="0" normalizeH="0" baseline="0" noProof="0" dirty="0">
                <a:ln>
                  <a:noFill/>
                </a:ln>
                <a:effectLst/>
                <a:uLnTx/>
                <a:uFillTx/>
                <a:latin typeface="Arial Narrow" pitchFamily="34" charset="0"/>
                <a:ea typeface="+mn-ea"/>
                <a:cs typeface="+mn-cs"/>
              </a:rPr>
              <a:t>, and </a:t>
            </a:r>
            <a:r>
              <a:rPr kumimoji="0" lang="en-US" sz="3200" b="1" i="1" u="sng" strike="noStrike" kern="1200" cap="none" spc="0" normalizeH="0" baseline="0" noProof="0" dirty="0">
                <a:ln>
                  <a:noFill/>
                </a:ln>
                <a:effectLst/>
                <a:uLnTx/>
                <a:uFillTx/>
                <a:latin typeface="Arial Narrow" pitchFamily="34" charset="0"/>
                <a:ea typeface="+mn-ea"/>
                <a:cs typeface="+mn-cs"/>
              </a:rPr>
              <a:t>they washed their robes</a:t>
            </a:r>
            <a:r>
              <a:rPr kumimoji="0" lang="en-US" sz="3200" b="1" i="1" u="none" strike="noStrike" kern="1200" cap="none" spc="0" normalizeH="0" baseline="0" noProof="0" dirty="0">
                <a:ln>
                  <a:noFill/>
                </a:ln>
                <a:effectLst/>
                <a:uLnTx/>
                <a:uFillTx/>
                <a:latin typeface="Arial Narrow" pitchFamily="34" charset="0"/>
                <a:ea typeface="+mn-ea"/>
                <a:cs typeface="+mn-cs"/>
              </a:rPr>
              <a:t>, and </a:t>
            </a:r>
            <a:r>
              <a:rPr kumimoji="0" lang="en-US" sz="3200" b="1" i="1" u="sng" strike="noStrike" kern="1200" cap="none" spc="0" normalizeH="0" baseline="0" noProof="0" dirty="0">
                <a:ln>
                  <a:noFill/>
                </a:ln>
                <a:effectLst/>
                <a:uLnTx/>
                <a:uFillTx/>
                <a:latin typeface="Arial Narrow" pitchFamily="34" charset="0"/>
                <a:ea typeface="+mn-ea"/>
                <a:cs typeface="+mn-cs"/>
              </a:rPr>
              <a:t>made them white in the blood of the Lamb</a:t>
            </a:r>
            <a:r>
              <a:rPr kumimoji="0" lang="en-US" sz="3200" b="1" i="1" u="none" strike="noStrike" kern="1200" cap="none" spc="0" normalizeH="0" baseline="0" noProof="0" dirty="0">
                <a:ln>
                  <a:noFill/>
                </a:ln>
                <a:effectLst/>
                <a:uLnTx/>
                <a:uFillTx/>
                <a:latin typeface="Arial Narrow" pitchFamily="34" charset="0"/>
                <a:ea typeface="+mn-ea"/>
                <a:cs typeface="+mn-cs"/>
              </a:rPr>
              <a:t>.”</a:t>
            </a:r>
          </a:p>
        </p:txBody>
      </p:sp>
      <p:sp>
        <p:nvSpPr>
          <p:cNvPr id="6" name="Title 1"/>
          <p:cNvSpPr>
            <a:spLocks noGrp="1"/>
          </p:cNvSpPr>
          <p:nvPr>
            <p:ph type="title"/>
          </p:nvPr>
        </p:nvSpPr>
        <p:spPr>
          <a:xfrm>
            <a:off x="457200" y="376101"/>
            <a:ext cx="8229600" cy="769441"/>
          </a:xfrm>
        </p:spPr>
        <p:txBody>
          <a:bodyPr>
            <a:spAutoFit/>
          </a:bodyPr>
          <a:lstStyle/>
          <a:p>
            <a:r>
              <a:rPr lang="en-US" b="1" u="sng" dirty="0">
                <a:solidFill>
                  <a:schemeClr val="bg1"/>
                </a:solidFill>
                <a:latin typeface="Arial" pitchFamily="34" charset="0"/>
                <a:cs typeface="Arial" pitchFamily="34" charset="0"/>
              </a:rPr>
              <a:t>Revelation 7:14</a:t>
            </a:r>
          </a:p>
        </p:txBody>
      </p:sp>
      <p:sp>
        <p:nvSpPr>
          <p:cNvPr id="5" name="Rectangle 4">
            <a:extLst>
              <a:ext uri="{FF2B5EF4-FFF2-40B4-BE49-F238E27FC236}">
                <a16:creationId xmlns:a16="http://schemas.microsoft.com/office/drawing/2014/main" id="{50F93DD1-BB85-446C-A661-CA97B74784F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5324937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762000" y="1295400"/>
            <a:ext cx="7391400" cy="5410200"/>
          </a:xfrm>
          <a:prstGeom prst="rect">
            <a:avLst/>
          </a:prstGeom>
          <a:noFill/>
          <a:ln w="9525">
            <a:noFill/>
            <a:miter lim="800000"/>
            <a:headEnd/>
            <a:tailEnd/>
          </a:ln>
        </p:spPr>
      </p:pic>
      <p:sp>
        <p:nvSpPr>
          <p:cNvPr id="4" name="TextBox 3"/>
          <p:cNvSpPr txBox="1"/>
          <p:nvPr/>
        </p:nvSpPr>
        <p:spPr>
          <a:xfrm>
            <a:off x="1562492" y="1755180"/>
            <a:ext cx="5715000" cy="35394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i="1" u="none" strike="noStrike" kern="1200" cap="none" spc="0" normalizeH="0" baseline="0" noProof="0" dirty="0">
                <a:ln>
                  <a:noFill/>
                </a:ln>
                <a:effectLst/>
                <a:uLnTx/>
                <a:uFillTx/>
                <a:latin typeface="Arial" pitchFamily="34" charset="0"/>
                <a:ea typeface="+mn-ea"/>
                <a:cs typeface="Arial" pitchFamily="34" charset="0"/>
              </a:rPr>
              <a:t>“</a:t>
            </a:r>
            <a:r>
              <a:rPr kumimoji="0" lang="en-US" sz="3200" b="1" i="1" u="none" strike="noStrike" kern="1200" cap="none" spc="0" normalizeH="0" baseline="0" noProof="0" dirty="0">
                <a:ln>
                  <a:noFill/>
                </a:ln>
                <a:effectLst/>
                <a:uLnTx/>
                <a:uFillTx/>
                <a:latin typeface="Arial" pitchFamily="34" charset="0"/>
                <a:ea typeface="+mn-ea"/>
                <a:cs typeface="Arial" pitchFamily="34" charset="0"/>
              </a:rPr>
              <a:t>Therefore are </a:t>
            </a:r>
            <a:r>
              <a:rPr kumimoji="0" lang="en-US" sz="3200" b="1" i="1" u="sng" strike="noStrike" kern="1200" cap="none" spc="0" normalizeH="0" baseline="0" noProof="0" dirty="0">
                <a:ln>
                  <a:noFill/>
                </a:ln>
                <a:effectLst/>
                <a:uLnTx/>
                <a:uFillTx/>
                <a:latin typeface="Arial" pitchFamily="34" charset="0"/>
                <a:ea typeface="+mn-ea"/>
                <a:cs typeface="Arial" pitchFamily="34" charset="0"/>
              </a:rPr>
              <a:t>they before the throne of God</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and they serve him day and night in his temple: and he that sitteth on the throne </a:t>
            </a:r>
            <a:r>
              <a:rPr kumimoji="0" lang="en-US" sz="3200" b="1" i="1" u="sng" strike="noStrike" kern="1200" cap="none" spc="0" normalizeH="0" baseline="0" noProof="0" dirty="0">
                <a:ln>
                  <a:noFill/>
                </a:ln>
                <a:effectLst/>
                <a:uLnTx/>
                <a:uFillTx/>
                <a:latin typeface="Arial" pitchFamily="34" charset="0"/>
                <a:ea typeface="+mn-ea"/>
                <a:cs typeface="Arial" pitchFamily="34" charset="0"/>
              </a:rPr>
              <a:t>shall spread his tabernacle over them</a:t>
            </a:r>
            <a:r>
              <a:rPr kumimoji="0" lang="en-US" sz="3200" b="1" i="1" u="none" strike="noStrike" kern="1200" cap="none" spc="0" normalizeH="0" baseline="0" noProof="0" dirty="0">
                <a:ln>
                  <a:noFill/>
                </a:ln>
                <a:effectLst/>
                <a:uLnTx/>
                <a:uFillTx/>
                <a:latin typeface="Arial" pitchFamily="34" charset="0"/>
                <a:ea typeface="+mn-ea"/>
                <a:cs typeface="Arial" pitchFamily="34" charset="0"/>
              </a:rPr>
              <a:t>.</a:t>
            </a:r>
            <a:r>
              <a:rPr kumimoji="0" lang="en-US" sz="3200" i="1" u="none" strike="noStrike" kern="1200" cap="none" spc="0" normalizeH="0" baseline="0" noProof="0" dirty="0">
                <a:ln>
                  <a:noFill/>
                </a:ln>
                <a:effectLst/>
                <a:uLnTx/>
                <a:uFillTx/>
                <a:latin typeface="Arial" pitchFamily="34" charset="0"/>
                <a:ea typeface="+mn-ea"/>
                <a:cs typeface="Arial" pitchFamily="34" charset="0"/>
              </a:rPr>
              <a:t>”</a:t>
            </a:r>
          </a:p>
        </p:txBody>
      </p:sp>
      <p:sp>
        <p:nvSpPr>
          <p:cNvPr id="6" name="Title 1"/>
          <p:cNvSpPr>
            <a:spLocks noGrp="1"/>
          </p:cNvSpPr>
          <p:nvPr>
            <p:ph type="title"/>
          </p:nvPr>
        </p:nvSpPr>
        <p:spPr>
          <a:xfrm>
            <a:off x="457200" y="376103"/>
            <a:ext cx="8229600" cy="769441"/>
          </a:xfrm>
        </p:spPr>
        <p:txBody>
          <a:bodyPr>
            <a:spAutoFit/>
          </a:bodyPr>
          <a:lstStyle/>
          <a:p>
            <a:r>
              <a:rPr lang="en-US" b="1" u="sng" dirty="0">
                <a:solidFill>
                  <a:schemeClr val="bg1"/>
                </a:solidFill>
                <a:latin typeface="Arial" pitchFamily="34" charset="0"/>
                <a:cs typeface="Arial" pitchFamily="34" charset="0"/>
              </a:rPr>
              <a:t>Revelation 7:15</a:t>
            </a:r>
          </a:p>
        </p:txBody>
      </p:sp>
      <p:sp>
        <p:nvSpPr>
          <p:cNvPr id="5" name="Rectangle 4">
            <a:extLst>
              <a:ext uri="{FF2B5EF4-FFF2-40B4-BE49-F238E27FC236}">
                <a16:creationId xmlns:a16="http://schemas.microsoft.com/office/drawing/2014/main" id="{AB6EA579-D1BE-465F-8F0D-F0ADFFB29D9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86124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68" y="1969793"/>
            <a:ext cx="8672660" cy="4708981"/>
          </a:xfrm>
          <a:solidFill>
            <a:srgbClr val="FFFFFF"/>
          </a:solidFill>
          <a:ln w="38100">
            <a:noFill/>
          </a:ln>
        </p:spPr>
        <p:txBody>
          <a:bodyPr wrap="square">
            <a:spAutoFit/>
          </a:bodyPr>
          <a:lstStyle/>
          <a:p>
            <a:pPr>
              <a:spcBef>
                <a:spcPts val="0"/>
              </a:spcBef>
            </a:pPr>
            <a:r>
              <a:rPr lang="en-US" sz="2500" dirty="0">
                <a:latin typeface="Arial" pitchFamily="34" charset="0"/>
                <a:cs typeface="Arial" pitchFamily="34" charset="0"/>
              </a:rPr>
              <a:t>“In view of the statement in 21:22 that there will be no temple in the eternal state after judgment, the idea presented here is that heaven in its entirety is regarded as the sanctuary in which all God’s people enjoy the immediate presence of God. </a:t>
            </a:r>
          </a:p>
          <a:p>
            <a:pPr>
              <a:spcBef>
                <a:spcPts val="0"/>
              </a:spcBef>
            </a:pPr>
            <a:r>
              <a:rPr lang="en-US" sz="2500" dirty="0">
                <a:latin typeface="Arial" pitchFamily="34" charset="0"/>
                <a:cs typeface="Arial" pitchFamily="34" charset="0"/>
              </a:rPr>
              <a:t>“The ASV renders the last phrase of this verse, </a:t>
            </a:r>
            <a:r>
              <a:rPr lang="en-US" sz="2500" i="1" dirty="0">
                <a:latin typeface="Arial" pitchFamily="34" charset="0"/>
                <a:cs typeface="Arial" pitchFamily="34" charset="0"/>
              </a:rPr>
              <a:t>‘and he that sitteth on the throne shall spread his tabernacle over them.’</a:t>
            </a:r>
            <a:endParaRPr lang="en-US" sz="2500" dirty="0">
              <a:latin typeface="Arial" pitchFamily="34" charset="0"/>
              <a:cs typeface="Arial" pitchFamily="34" charset="0"/>
            </a:endParaRPr>
          </a:p>
          <a:p>
            <a:pPr>
              <a:spcBef>
                <a:spcPts val="0"/>
              </a:spcBef>
            </a:pPr>
            <a:r>
              <a:rPr lang="en-US" sz="2500" dirty="0">
                <a:latin typeface="Arial" pitchFamily="34" charset="0"/>
                <a:cs typeface="Arial" pitchFamily="34" charset="0"/>
              </a:rPr>
              <a:t>“As the tabernacle was a tent, the idea is that God himself will tabernacle with them, overshadowing his people with his own presence and protection (Isa. 4:5-6; Ezek. 37:27-28).”</a:t>
            </a:r>
            <a:r>
              <a:rPr lang="en-US" sz="2000" dirty="0">
                <a:latin typeface="Arial" pitchFamily="34" charset="0"/>
                <a:cs typeface="Arial" pitchFamily="34" charset="0"/>
              </a:rPr>
              <a:t> (Harkrider, </a:t>
            </a:r>
            <a:r>
              <a:rPr lang="en-US" sz="2000" i="1" dirty="0">
                <a:latin typeface="Arial" pitchFamily="34" charset="0"/>
                <a:cs typeface="Arial" pitchFamily="34" charset="0"/>
              </a:rPr>
              <a:t>Revelation</a:t>
            </a:r>
            <a:r>
              <a:rPr lang="en-US" sz="2000" dirty="0">
                <a:latin typeface="Arial" pitchFamily="34" charset="0"/>
                <a:cs typeface="Arial" pitchFamily="34" charset="0"/>
              </a:rPr>
              <a:t>, Truth Commentaries, Page 172)</a:t>
            </a:r>
          </a:p>
        </p:txBody>
      </p:sp>
      <p:sp>
        <p:nvSpPr>
          <p:cNvPr id="5" name="Title 1"/>
          <p:cNvSpPr>
            <a:spLocks noGrp="1"/>
          </p:cNvSpPr>
          <p:nvPr>
            <p:ph type="title"/>
          </p:nvPr>
        </p:nvSpPr>
        <p:spPr>
          <a:xfrm>
            <a:off x="457200" y="375970"/>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09B71DA3-0021-47A6-8435-C18A89DA920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39373394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838200" y="1295400"/>
            <a:ext cx="7391400" cy="5410200"/>
          </a:xfrm>
          <a:prstGeom prst="rect">
            <a:avLst/>
          </a:prstGeom>
          <a:noFill/>
          <a:ln w="9525">
            <a:noFill/>
            <a:miter lim="800000"/>
            <a:headEnd/>
            <a:tailEnd/>
          </a:ln>
        </p:spPr>
      </p:pic>
      <p:sp>
        <p:nvSpPr>
          <p:cNvPr id="4" name="TextBox 3"/>
          <p:cNvSpPr txBox="1"/>
          <p:nvPr/>
        </p:nvSpPr>
        <p:spPr>
          <a:xfrm>
            <a:off x="1637908" y="1966277"/>
            <a:ext cx="5715000" cy="206210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i="1" u="none" strike="noStrike" kern="1200" cap="none" spc="0" normalizeH="0" baseline="0" noProof="0" dirty="0">
                <a:ln>
                  <a:noFill/>
                </a:ln>
                <a:effectLst/>
                <a:uLnTx/>
                <a:uFillTx/>
                <a:latin typeface="Arial" pitchFamily="34" charset="0"/>
                <a:ea typeface="+mn-ea"/>
                <a:cs typeface="Arial" pitchFamily="34" charset="0"/>
              </a:rPr>
              <a:t>“</a:t>
            </a:r>
            <a:r>
              <a:rPr kumimoji="0" lang="en-US" sz="3200" b="1" i="1" u="none" strike="noStrike" kern="1200" cap="none" spc="0" normalizeH="0" baseline="0" noProof="0" dirty="0">
                <a:ln>
                  <a:noFill/>
                </a:ln>
                <a:effectLst/>
                <a:uLnTx/>
                <a:uFillTx/>
                <a:latin typeface="Arial" pitchFamily="34" charset="0"/>
                <a:ea typeface="+mn-ea"/>
                <a:cs typeface="Arial" pitchFamily="34" charset="0"/>
              </a:rPr>
              <a:t>They shall hunger no more, neither thirst any more; neither shall the sun strike upon them, nor any heat</a:t>
            </a:r>
            <a:r>
              <a:rPr kumimoji="0" lang="en-US" sz="3200" i="1" u="none" strike="noStrike" kern="1200" cap="none" spc="0" normalizeH="0" baseline="0" noProof="0" dirty="0">
                <a:ln>
                  <a:noFill/>
                </a:ln>
                <a:effectLst/>
                <a:uLnTx/>
                <a:uFillTx/>
                <a:latin typeface="Arial" pitchFamily="34" charset="0"/>
                <a:ea typeface="+mn-ea"/>
                <a:cs typeface="Arial" pitchFamily="34" charset="0"/>
              </a:rPr>
              <a:t>”</a:t>
            </a:r>
          </a:p>
        </p:txBody>
      </p:sp>
      <p:sp>
        <p:nvSpPr>
          <p:cNvPr id="6" name="Title 1"/>
          <p:cNvSpPr>
            <a:spLocks noGrp="1"/>
          </p:cNvSpPr>
          <p:nvPr>
            <p:ph type="title"/>
          </p:nvPr>
        </p:nvSpPr>
        <p:spPr>
          <a:xfrm>
            <a:off x="457200" y="376103"/>
            <a:ext cx="8229600" cy="769441"/>
          </a:xfrm>
        </p:spPr>
        <p:txBody>
          <a:bodyPr>
            <a:spAutoFit/>
          </a:bodyPr>
          <a:lstStyle/>
          <a:p>
            <a:r>
              <a:rPr lang="en-US" b="1" u="sng" dirty="0">
                <a:solidFill>
                  <a:schemeClr val="bg1"/>
                </a:solidFill>
                <a:latin typeface="Arial" pitchFamily="34" charset="0"/>
                <a:cs typeface="Arial" pitchFamily="34" charset="0"/>
              </a:rPr>
              <a:t>Revelation 7:16</a:t>
            </a:r>
          </a:p>
        </p:txBody>
      </p:sp>
      <p:sp>
        <p:nvSpPr>
          <p:cNvPr id="5" name="Rectangle 4">
            <a:extLst>
              <a:ext uri="{FF2B5EF4-FFF2-40B4-BE49-F238E27FC236}">
                <a16:creationId xmlns:a16="http://schemas.microsoft.com/office/drawing/2014/main" id="{DB25EF0D-11A1-459C-9D6B-1675D640145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833836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p:cNvPicPr>
            <a:picLocks noChangeAspect="1" noChangeArrowheads="1"/>
          </p:cNvPicPr>
          <p:nvPr/>
        </p:nvPicPr>
        <p:blipFill>
          <a:blip r:embed="rId2" cstate="print"/>
          <a:srcRect/>
          <a:stretch>
            <a:fillRect/>
          </a:stretch>
        </p:blipFill>
        <p:spPr bwMode="auto">
          <a:xfrm>
            <a:off x="838200" y="1295400"/>
            <a:ext cx="7391400" cy="5410200"/>
          </a:xfrm>
          <a:prstGeom prst="rect">
            <a:avLst/>
          </a:prstGeom>
          <a:noFill/>
          <a:ln w="9525">
            <a:noFill/>
            <a:miter lim="800000"/>
            <a:headEnd/>
            <a:tailEnd/>
          </a:ln>
        </p:spPr>
      </p:pic>
      <p:sp>
        <p:nvSpPr>
          <p:cNvPr id="4" name="TextBox 3"/>
          <p:cNvSpPr txBox="1"/>
          <p:nvPr/>
        </p:nvSpPr>
        <p:spPr>
          <a:xfrm>
            <a:off x="1638692" y="1746651"/>
            <a:ext cx="5715000" cy="35394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i="1" u="none" strike="noStrike" kern="1200" cap="none" spc="0" normalizeH="0" baseline="0" noProof="0" dirty="0">
                <a:ln>
                  <a:noFill/>
                </a:ln>
                <a:effectLst/>
                <a:uLnTx/>
                <a:uFillTx/>
                <a:latin typeface="Arial" pitchFamily="34" charset="0"/>
                <a:ea typeface="+mn-ea"/>
                <a:cs typeface="Arial" pitchFamily="34" charset="0"/>
              </a:rPr>
              <a:t>“</a:t>
            </a:r>
            <a:r>
              <a:rPr kumimoji="0" lang="en-US" sz="3200" b="1" i="1" u="none" strike="noStrike" kern="1200" cap="none" spc="0" normalizeH="0" baseline="0" noProof="0" dirty="0">
                <a:ln>
                  <a:noFill/>
                </a:ln>
                <a:effectLst/>
                <a:uLnTx/>
                <a:uFillTx/>
                <a:latin typeface="Arial" pitchFamily="34" charset="0"/>
                <a:ea typeface="+mn-ea"/>
                <a:cs typeface="Arial" pitchFamily="34" charset="0"/>
              </a:rPr>
              <a:t>for the Lamb that is in the midst of the throne</a:t>
            </a:r>
            <a:r>
              <a:rPr kumimoji="0" lang="en-US" sz="3200" b="1" i="1" strike="noStrike" kern="1200" cap="none" spc="0" normalizeH="0" baseline="0" noProof="0" dirty="0">
                <a:ln>
                  <a:noFill/>
                </a:ln>
                <a:effectLst/>
                <a:uLnTx/>
                <a:uFillTx/>
                <a:latin typeface="Arial" pitchFamily="34" charset="0"/>
                <a:ea typeface="+mn-ea"/>
                <a:cs typeface="Arial" pitchFamily="34" charset="0"/>
              </a:rPr>
              <a:t> </a:t>
            </a:r>
            <a:r>
              <a:rPr kumimoji="0" lang="en-US" sz="3200" b="1" i="1" u="sng" strike="noStrike" kern="1200" cap="none" spc="0" normalizeH="0" baseline="0" noProof="0" dirty="0">
                <a:ln>
                  <a:noFill/>
                </a:ln>
                <a:effectLst/>
                <a:uLnTx/>
                <a:uFillTx/>
                <a:latin typeface="Arial" pitchFamily="34" charset="0"/>
                <a:ea typeface="+mn-ea"/>
                <a:cs typeface="Arial" pitchFamily="34" charset="0"/>
              </a:rPr>
              <a:t>shall be their shepherd</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and shall </a:t>
            </a:r>
            <a:r>
              <a:rPr kumimoji="0" lang="en-US" sz="3200" b="1" i="1" u="sng" strike="noStrike" kern="1200" cap="none" spc="0" normalizeH="0" baseline="0" noProof="0" dirty="0">
                <a:ln>
                  <a:noFill/>
                </a:ln>
                <a:effectLst/>
                <a:uLnTx/>
                <a:uFillTx/>
                <a:latin typeface="Arial" pitchFamily="34" charset="0"/>
                <a:ea typeface="+mn-ea"/>
                <a:cs typeface="Arial" pitchFamily="34" charset="0"/>
              </a:rPr>
              <a:t>guide them</a:t>
            </a:r>
            <a:r>
              <a:rPr kumimoji="0" lang="en-US" sz="3200" b="1" i="1" u="none" strike="noStrike" kern="1200" cap="none" spc="0" normalizeH="0" baseline="0" noProof="0" dirty="0">
                <a:ln>
                  <a:noFill/>
                </a:ln>
                <a:effectLst/>
                <a:uLnTx/>
                <a:uFillTx/>
                <a:latin typeface="Arial" pitchFamily="34" charset="0"/>
                <a:ea typeface="+mn-ea"/>
                <a:cs typeface="Arial" pitchFamily="34" charset="0"/>
              </a:rPr>
              <a:t> unto fountains of waters of life: and God shall wipe away every tear from their eyes.</a:t>
            </a:r>
            <a:r>
              <a:rPr kumimoji="0" lang="en-US" sz="3200" i="1" u="none" strike="noStrike" kern="1200" cap="none" spc="0" normalizeH="0" baseline="0" noProof="0" dirty="0">
                <a:ln>
                  <a:noFill/>
                </a:ln>
                <a:effectLst/>
                <a:uLnTx/>
                <a:uFillTx/>
                <a:latin typeface="Arial" pitchFamily="34" charset="0"/>
                <a:ea typeface="+mn-ea"/>
                <a:cs typeface="Arial" pitchFamily="34" charset="0"/>
              </a:rPr>
              <a:t>”</a:t>
            </a:r>
          </a:p>
        </p:txBody>
      </p:sp>
      <p:sp>
        <p:nvSpPr>
          <p:cNvPr id="6" name="Title 1"/>
          <p:cNvSpPr>
            <a:spLocks noGrp="1"/>
          </p:cNvSpPr>
          <p:nvPr>
            <p:ph type="title"/>
          </p:nvPr>
        </p:nvSpPr>
        <p:spPr>
          <a:xfrm>
            <a:off x="457200" y="376103"/>
            <a:ext cx="8229600" cy="769441"/>
          </a:xfrm>
        </p:spPr>
        <p:txBody>
          <a:bodyPr>
            <a:spAutoFit/>
          </a:bodyPr>
          <a:lstStyle/>
          <a:p>
            <a:r>
              <a:rPr lang="en-US" b="1" u="sng" dirty="0">
                <a:solidFill>
                  <a:schemeClr val="bg1"/>
                </a:solidFill>
                <a:latin typeface="Arial" pitchFamily="34" charset="0"/>
                <a:cs typeface="Arial" pitchFamily="34" charset="0"/>
              </a:rPr>
              <a:t>Revelation 7:17</a:t>
            </a:r>
          </a:p>
        </p:txBody>
      </p:sp>
      <p:sp>
        <p:nvSpPr>
          <p:cNvPr id="5" name="Rectangle 4">
            <a:extLst>
              <a:ext uri="{FF2B5EF4-FFF2-40B4-BE49-F238E27FC236}">
                <a16:creationId xmlns:a16="http://schemas.microsoft.com/office/drawing/2014/main" id="{5144CD72-3BCD-4703-AD6A-8A44D0521DF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8922722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72018"/>
            <a:ext cx="8229600" cy="2708434"/>
          </a:xfrm>
          <a:solidFill>
            <a:srgbClr val="FFFFFF"/>
          </a:solidFill>
          <a:ln w="38100">
            <a:noFill/>
          </a:ln>
        </p:spPr>
        <p:txBody>
          <a:bodyPr>
            <a:spAutoFit/>
          </a:bodyPr>
          <a:lstStyle/>
          <a:p>
            <a:r>
              <a:rPr lang="en-US" dirty="0">
                <a:latin typeface="Arial" pitchFamily="34" charset="0"/>
                <a:cs typeface="Arial" pitchFamily="34" charset="0"/>
              </a:rPr>
              <a:t>Questions and answers given by one of the elders for </a:t>
            </a:r>
            <a:r>
              <a:rPr lang="en-US" b="1" dirty="0">
                <a:latin typeface="Arial" pitchFamily="34" charset="0"/>
                <a:cs typeface="Arial" pitchFamily="34" charset="0"/>
              </a:rPr>
              <a:t>John’s benefit</a:t>
            </a:r>
            <a:r>
              <a:rPr lang="en-US" dirty="0">
                <a:latin typeface="Arial" pitchFamily="34" charset="0"/>
                <a:cs typeface="Arial" pitchFamily="34" charset="0"/>
              </a:rPr>
              <a:t>.</a:t>
            </a:r>
          </a:p>
          <a:p>
            <a:pPr>
              <a:spcBef>
                <a:spcPts val="1200"/>
              </a:spcBef>
            </a:pPr>
            <a:r>
              <a:rPr lang="en-US" dirty="0">
                <a:latin typeface="Arial" pitchFamily="34" charset="0"/>
                <a:cs typeface="Arial" pitchFamily="34" charset="0"/>
              </a:rPr>
              <a:t>The </a:t>
            </a:r>
            <a:r>
              <a:rPr lang="en-US" i="1" dirty="0">
                <a:latin typeface="Arial" pitchFamily="34" charset="0"/>
                <a:cs typeface="Arial" pitchFamily="34" charset="0"/>
              </a:rPr>
              <a:t>“</a:t>
            </a:r>
            <a:r>
              <a:rPr lang="en-US" b="1" i="1" dirty="0">
                <a:latin typeface="Arial" pitchFamily="34" charset="0"/>
                <a:cs typeface="Arial" pitchFamily="34" charset="0"/>
              </a:rPr>
              <a:t>ones who have come out</a:t>
            </a:r>
            <a:r>
              <a:rPr lang="en-US" i="1" dirty="0">
                <a:latin typeface="Arial" pitchFamily="34" charset="0"/>
                <a:cs typeface="Arial" pitchFamily="34" charset="0"/>
              </a:rPr>
              <a:t>” (present tense)</a:t>
            </a:r>
            <a:r>
              <a:rPr lang="en-US" dirty="0">
                <a:latin typeface="Arial" pitchFamily="34" charset="0"/>
                <a:cs typeface="Arial" pitchFamily="34" charset="0"/>
              </a:rPr>
              <a:t>;</a:t>
            </a:r>
            <a:r>
              <a:rPr lang="en-US" i="1" dirty="0">
                <a:latin typeface="Arial" pitchFamily="34" charset="0"/>
                <a:cs typeface="Arial" pitchFamily="34" charset="0"/>
              </a:rPr>
              <a:t> </a:t>
            </a:r>
            <a:r>
              <a:rPr lang="en-US" dirty="0">
                <a:latin typeface="Arial" pitchFamily="34" charset="0"/>
                <a:cs typeface="Arial" pitchFamily="34" charset="0"/>
              </a:rPr>
              <a:t>those who are coming out of the great tribulation.</a:t>
            </a:r>
          </a:p>
        </p:txBody>
      </p:sp>
      <p:sp>
        <p:nvSpPr>
          <p:cNvPr id="5" name="Title 1"/>
          <p:cNvSpPr>
            <a:spLocks noGrp="1"/>
          </p:cNvSpPr>
          <p:nvPr>
            <p:ph type="title"/>
          </p:nvPr>
        </p:nvSpPr>
        <p:spPr>
          <a:xfrm>
            <a:off x="457200" y="375970"/>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09B71DA3-0021-47A6-8435-C18A89DA920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8240872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noChangeAspect="1"/>
          </p:cNvSpPr>
          <p:nvPr>
            <p:ph idx="1"/>
          </p:nvPr>
        </p:nvSpPr>
        <p:spPr>
          <a:xfrm>
            <a:off x="94267" y="1902334"/>
            <a:ext cx="8946037" cy="4770537"/>
          </a:xfrm>
          <a:solidFill>
            <a:srgbClr val="FFFFFF"/>
          </a:solidFill>
          <a:ln w="38100">
            <a:noFill/>
          </a:ln>
        </p:spPr>
        <p:txBody>
          <a:bodyPr wrap="square">
            <a:spAutoFit/>
          </a:bodyPr>
          <a:lstStyle/>
          <a:p>
            <a:pPr marL="0" indent="0">
              <a:spcBef>
                <a:spcPts val="0"/>
              </a:spcBef>
              <a:buNone/>
            </a:pPr>
            <a:r>
              <a:rPr lang="en-US" sz="1900" dirty="0">
                <a:latin typeface="Arial" pitchFamily="34" charset="0"/>
                <a:cs typeface="Arial" pitchFamily="34" charset="0"/>
              </a:rPr>
              <a:t>“(1) Some identify this as </a:t>
            </a:r>
            <a:r>
              <a:rPr lang="en-US" sz="1900" i="1" dirty="0">
                <a:latin typeface="Arial" pitchFamily="34" charset="0"/>
                <a:cs typeface="Arial" pitchFamily="34" charset="0"/>
              </a:rPr>
              <a:t>‘the great tribulation’ </a:t>
            </a:r>
            <a:r>
              <a:rPr lang="en-US" sz="1900" dirty="0">
                <a:latin typeface="Arial" pitchFamily="34" charset="0"/>
                <a:cs typeface="Arial" pitchFamily="34" charset="0"/>
              </a:rPr>
              <a:t>which led up to AD 70 that befell the people in Jerusalem at the time of its destruction (Matthew 24:21, 29). </a:t>
            </a:r>
          </a:p>
          <a:p>
            <a:pPr marL="0" indent="0">
              <a:spcBef>
                <a:spcPts val="0"/>
              </a:spcBef>
              <a:buNone/>
            </a:pPr>
            <a:r>
              <a:rPr lang="en-US" sz="1900" dirty="0">
                <a:latin typeface="Arial" pitchFamily="34" charset="0"/>
                <a:cs typeface="Arial" pitchFamily="34" charset="0"/>
              </a:rPr>
              <a:t>(2) Others hold to the view that </a:t>
            </a:r>
            <a:r>
              <a:rPr lang="en-US" sz="1900" i="1" dirty="0">
                <a:latin typeface="Arial" pitchFamily="34" charset="0"/>
                <a:cs typeface="Arial" pitchFamily="34" charset="0"/>
              </a:rPr>
              <a:t>‘the great tribulation’ </a:t>
            </a:r>
            <a:r>
              <a:rPr lang="en-US" sz="1900" dirty="0">
                <a:latin typeface="Arial" pitchFamily="34" charset="0"/>
                <a:cs typeface="Arial" pitchFamily="34" charset="0"/>
              </a:rPr>
              <a:t>was experienced by the saints contemporary with John during the Roman period. This great testing was limited to the period which began with Nero’s persecution in Rome (AD 64) and continued past Domitian, Trajan, and Diocletian, until the edict of Constantine (AD 313).</a:t>
            </a:r>
          </a:p>
          <a:p>
            <a:pPr marL="0" indent="0">
              <a:spcBef>
                <a:spcPts val="0"/>
              </a:spcBef>
              <a:buNone/>
            </a:pPr>
            <a:r>
              <a:rPr lang="en-US" sz="1900" dirty="0">
                <a:latin typeface="Arial" pitchFamily="34" charset="0"/>
                <a:cs typeface="Arial" pitchFamily="34" charset="0"/>
              </a:rPr>
              <a:t>(3) Premillennialists identify </a:t>
            </a:r>
            <a:r>
              <a:rPr lang="en-US" sz="1900" i="1" dirty="0">
                <a:latin typeface="Arial" pitchFamily="34" charset="0"/>
                <a:cs typeface="Arial" pitchFamily="34" charset="0"/>
              </a:rPr>
              <a:t>‘the great tribulation’ </a:t>
            </a:r>
            <a:r>
              <a:rPr lang="en-US" sz="1900" dirty="0">
                <a:latin typeface="Arial" pitchFamily="34" charset="0"/>
                <a:cs typeface="Arial" pitchFamily="34" charset="0"/>
              </a:rPr>
              <a:t>as yet to occur in the future, a seven year period at the end of the present age and before a literal 1,000 year reign of Christ on the earth.</a:t>
            </a:r>
          </a:p>
          <a:p>
            <a:pPr marL="0" indent="0">
              <a:spcBef>
                <a:spcPts val="0"/>
              </a:spcBef>
              <a:buNone/>
            </a:pPr>
            <a:r>
              <a:rPr lang="en-US" sz="1900" dirty="0">
                <a:latin typeface="Arial" pitchFamily="34" charset="0"/>
                <a:cs typeface="Arial" pitchFamily="34" charset="0"/>
              </a:rPr>
              <a:t>(4) A fourth view, which to this writer is the correct one, does not limit the tribulation to one specific period of time. In John’s vision, the </a:t>
            </a:r>
            <a:r>
              <a:rPr lang="en-US" sz="1900" i="1" dirty="0">
                <a:latin typeface="Arial" pitchFamily="34" charset="0"/>
                <a:cs typeface="Arial" pitchFamily="34" charset="0"/>
              </a:rPr>
              <a:t>‘great multitude’ (7:9)</a:t>
            </a:r>
            <a:r>
              <a:rPr lang="en-US" sz="1900" dirty="0">
                <a:latin typeface="Arial" pitchFamily="34" charset="0"/>
                <a:cs typeface="Arial" pitchFamily="34" charset="0"/>
              </a:rPr>
              <a:t> </a:t>
            </a:r>
            <a:r>
              <a:rPr lang="en-US" sz="1900" u="sng" dirty="0">
                <a:latin typeface="Arial" pitchFamily="34" charset="0"/>
                <a:cs typeface="Arial" pitchFamily="34" charset="0"/>
              </a:rPr>
              <a:t>includes the saved of all ages</a:t>
            </a:r>
            <a:r>
              <a:rPr lang="en-US" sz="1900" dirty="0">
                <a:latin typeface="Arial" pitchFamily="34" charset="0"/>
                <a:cs typeface="Arial" pitchFamily="34" charset="0"/>
              </a:rPr>
              <a:t>, the sum of all God’s people who continue faithful unto death. Likewise</a:t>
            </a:r>
            <a:r>
              <a:rPr lang="en-US" sz="1900" i="1" dirty="0">
                <a:latin typeface="Arial" pitchFamily="34" charset="0"/>
                <a:cs typeface="Arial" pitchFamily="34" charset="0"/>
              </a:rPr>
              <a:t>, ‘the great tribulation’ </a:t>
            </a:r>
            <a:r>
              <a:rPr lang="en-US" sz="1900" dirty="0">
                <a:latin typeface="Arial" pitchFamily="34" charset="0"/>
                <a:cs typeface="Arial" pitchFamily="34" charset="0"/>
              </a:rPr>
              <a:t>represents all periods of time, for never has tribulation been entirely absent from the church.”</a:t>
            </a:r>
            <a:r>
              <a:rPr lang="en-US" sz="1600" dirty="0">
                <a:latin typeface="Arial" pitchFamily="34" charset="0"/>
                <a:cs typeface="Arial" pitchFamily="34" charset="0"/>
              </a:rPr>
              <a:t> (Harkrider, </a:t>
            </a:r>
            <a:r>
              <a:rPr lang="en-US" sz="1600" i="1" dirty="0">
                <a:latin typeface="Arial" pitchFamily="34" charset="0"/>
                <a:cs typeface="Arial" pitchFamily="34" charset="0"/>
              </a:rPr>
              <a:t>Revelation</a:t>
            </a:r>
            <a:r>
              <a:rPr lang="en-US" sz="1600" dirty="0">
                <a:latin typeface="Arial" pitchFamily="34" charset="0"/>
                <a:cs typeface="Arial" pitchFamily="34" charset="0"/>
              </a:rPr>
              <a:t>, Truth Commentaries, Page 171)</a:t>
            </a:r>
          </a:p>
        </p:txBody>
      </p:sp>
      <p:sp>
        <p:nvSpPr>
          <p:cNvPr id="5" name="Title 1"/>
          <p:cNvSpPr>
            <a:spLocks noGrp="1"/>
          </p:cNvSpPr>
          <p:nvPr>
            <p:ph type="title"/>
          </p:nvPr>
        </p:nvSpPr>
        <p:spPr>
          <a:xfrm>
            <a:off x="457200" y="375970"/>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09B71DA3-0021-47A6-8435-C18A89DA920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5918784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67" y="2018107"/>
            <a:ext cx="8964891" cy="4524315"/>
          </a:xfrm>
          <a:solidFill>
            <a:srgbClr val="FFFFFF"/>
          </a:solidFill>
          <a:ln w="38100">
            <a:noFill/>
          </a:ln>
        </p:spPr>
        <p:txBody>
          <a:bodyPr wrap="square">
            <a:spAutoFit/>
          </a:bodyPr>
          <a:lstStyle/>
          <a:p>
            <a:pPr marL="0" indent="0">
              <a:spcBef>
                <a:spcPts val="0"/>
              </a:spcBef>
              <a:buNone/>
            </a:pPr>
            <a:r>
              <a:rPr lang="en-US" b="1" dirty="0">
                <a:latin typeface="Arial" pitchFamily="34" charset="0"/>
                <a:cs typeface="Arial" pitchFamily="34" charset="0"/>
              </a:rPr>
              <a:t>Who is the</a:t>
            </a:r>
            <a:r>
              <a:rPr lang="en-US" dirty="0">
                <a:latin typeface="Arial" pitchFamily="34" charset="0"/>
                <a:cs typeface="Arial" pitchFamily="34" charset="0"/>
              </a:rPr>
              <a:t> “</a:t>
            </a:r>
            <a:r>
              <a:rPr lang="en-US" b="1" dirty="0">
                <a:latin typeface="Arial" pitchFamily="34" charset="0"/>
                <a:cs typeface="Arial" pitchFamily="34" charset="0"/>
              </a:rPr>
              <a:t>Great Multitude</a:t>
            </a:r>
            <a:r>
              <a:rPr lang="en-US" dirty="0">
                <a:latin typeface="Arial" pitchFamily="34" charset="0"/>
                <a:cs typeface="Arial" pitchFamily="34" charset="0"/>
              </a:rPr>
              <a:t>”?</a:t>
            </a:r>
          </a:p>
          <a:p>
            <a:pPr>
              <a:spcBef>
                <a:spcPts val="0"/>
              </a:spcBef>
            </a:pPr>
            <a:r>
              <a:rPr lang="en-US" dirty="0">
                <a:latin typeface="Arial" pitchFamily="34" charset="0"/>
                <a:cs typeface="Arial" pitchFamily="34" charset="0"/>
              </a:rPr>
              <a:t>Questions and answers given by one of the elders for </a:t>
            </a:r>
            <a:r>
              <a:rPr lang="en-US" b="1" dirty="0">
                <a:latin typeface="Arial" pitchFamily="34" charset="0"/>
                <a:cs typeface="Arial" pitchFamily="34" charset="0"/>
              </a:rPr>
              <a:t>John’s benefit.</a:t>
            </a:r>
          </a:p>
          <a:p>
            <a:pPr>
              <a:spcBef>
                <a:spcPts val="0"/>
              </a:spcBef>
            </a:pPr>
            <a:r>
              <a:rPr lang="en-US" dirty="0">
                <a:latin typeface="Arial" pitchFamily="34" charset="0"/>
                <a:cs typeface="Arial" pitchFamily="34" charset="0"/>
              </a:rPr>
              <a:t>The “</a:t>
            </a:r>
            <a:r>
              <a:rPr lang="en-US" b="1" dirty="0">
                <a:latin typeface="Arial" pitchFamily="34" charset="0"/>
                <a:cs typeface="Arial" pitchFamily="34" charset="0"/>
              </a:rPr>
              <a:t>ones who have come out</a:t>
            </a:r>
            <a:r>
              <a:rPr lang="en-US" dirty="0">
                <a:latin typeface="Arial" pitchFamily="34" charset="0"/>
                <a:cs typeface="Arial" pitchFamily="34" charset="0"/>
              </a:rPr>
              <a:t>” </a:t>
            </a:r>
            <a:r>
              <a:rPr lang="en-US" i="1" dirty="0">
                <a:latin typeface="Arial" pitchFamily="34" charset="0"/>
                <a:cs typeface="Arial" pitchFamily="34" charset="0"/>
              </a:rPr>
              <a:t>(present tense) </a:t>
            </a:r>
            <a:r>
              <a:rPr lang="en-US" dirty="0">
                <a:latin typeface="Arial" pitchFamily="34" charset="0"/>
                <a:cs typeface="Arial" pitchFamily="34" charset="0"/>
              </a:rPr>
              <a:t>those who are coming out of the great tribulation. (cf. Acts 14:22; 2 Timothy 3:12)</a:t>
            </a:r>
          </a:p>
          <a:p>
            <a:pPr>
              <a:spcBef>
                <a:spcPts val="0"/>
              </a:spcBef>
            </a:pPr>
            <a:r>
              <a:rPr lang="en-US" dirty="0">
                <a:latin typeface="Arial" pitchFamily="34" charset="0"/>
                <a:cs typeface="Arial" pitchFamily="34" charset="0"/>
              </a:rPr>
              <a:t>Hour of </a:t>
            </a:r>
            <a:r>
              <a:rPr lang="en-US" b="1" dirty="0">
                <a:latin typeface="Arial" pitchFamily="34" charset="0"/>
                <a:cs typeface="Arial" pitchFamily="34" charset="0"/>
              </a:rPr>
              <a:t>testing</a:t>
            </a:r>
            <a:r>
              <a:rPr lang="en-US" dirty="0">
                <a:latin typeface="Arial" pitchFamily="34" charset="0"/>
                <a:cs typeface="Arial" pitchFamily="34" charset="0"/>
              </a:rPr>
              <a:t> is over.</a:t>
            </a:r>
          </a:p>
          <a:p>
            <a:pPr>
              <a:spcBef>
                <a:spcPts val="0"/>
              </a:spcBef>
            </a:pPr>
            <a:r>
              <a:rPr lang="en-US" dirty="0">
                <a:latin typeface="Arial" pitchFamily="34" charset="0"/>
                <a:cs typeface="Arial" pitchFamily="34" charset="0"/>
              </a:rPr>
              <a:t>Same group of </a:t>
            </a:r>
            <a:r>
              <a:rPr lang="en-US" b="1" dirty="0">
                <a:latin typeface="Arial" pitchFamily="34" charset="0"/>
                <a:cs typeface="Arial" pitchFamily="34" charset="0"/>
              </a:rPr>
              <a:t>144,000</a:t>
            </a:r>
            <a:r>
              <a:rPr lang="en-US" dirty="0">
                <a:latin typeface="Arial" pitchFamily="34" charset="0"/>
                <a:cs typeface="Arial" pitchFamily="34" charset="0"/>
              </a:rPr>
              <a:t> looking from a different direction …</a:t>
            </a:r>
          </a:p>
        </p:txBody>
      </p:sp>
      <p:sp>
        <p:nvSpPr>
          <p:cNvPr id="5" name="Title 1"/>
          <p:cNvSpPr>
            <a:spLocks noGrp="1"/>
          </p:cNvSpPr>
          <p:nvPr>
            <p:ph type="title"/>
          </p:nvPr>
        </p:nvSpPr>
        <p:spPr>
          <a:xfrm>
            <a:off x="457200" y="375970"/>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09B71DA3-0021-47A6-8435-C18A89DA920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4109983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Text Box 4"/>
          <p:cNvSpPr txBox="1">
            <a:spLocks noChangeArrowheads="1"/>
          </p:cNvSpPr>
          <p:nvPr/>
        </p:nvSpPr>
        <p:spPr bwMode="auto">
          <a:xfrm>
            <a:off x="1143000" y="1371600"/>
            <a:ext cx="7315200" cy="1384995"/>
          </a:xfrm>
          <a:prstGeom prst="rect">
            <a:avLst/>
          </a:prstGeom>
          <a:solidFill>
            <a:schemeClr val="bg1"/>
          </a:solidFill>
          <a:ln w="9525">
            <a:noFill/>
            <a:miter lim="800000"/>
            <a:headEnd/>
            <a:tailEnd/>
          </a:ln>
          <a:effectLst/>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6:17</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the great day of His wrath has come, and who is able to stand?" </a:t>
            </a:r>
          </a:p>
        </p:txBody>
      </p:sp>
      <p:sp>
        <p:nvSpPr>
          <p:cNvPr id="70661" name="Text Box 5"/>
          <p:cNvSpPr txBox="1">
            <a:spLocks noChangeArrowheads="1"/>
          </p:cNvSpPr>
          <p:nvPr/>
        </p:nvSpPr>
        <p:spPr bwMode="auto">
          <a:xfrm>
            <a:off x="533400" y="533400"/>
            <a:ext cx="3631122" cy="707886"/>
          </a:xfrm>
          <a:prstGeom prst="rect">
            <a:avLst/>
          </a:prstGeom>
          <a:noFill/>
          <a:ln>
            <a:noFill/>
          </a:ln>
          <a:effectLst>
            <a:outerShdw dist="35921" dir="2700000" algn="ctr" rotWithShape="0">
              <a:srgbClr val="000000">
                <a:alpha val="50000"/>
              </a:srgbClr>
            </a:outerShdw>
          </a:effec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Question:</a:t>
            </a:r>
          </a:p>
        </p:txBody>
      </p:sp>
      <p:sp>
        <p:nvSpPr>
          <p:cNvPr id="70662" name="Text Box 6"/>
          <p:cNvSpPr txBox="1">
            <a:spLocks noChangeArrowheads="1"/>
          </p:cNvSpPr>
          <p:nvPr/>
        </p:nvSpPr>
        <p:spPr bwMode="auto">
          <a:xfrm>
            <a:off x="533400" y="3276600"/>
            <a:ext cx="7924800" cy="641350"/>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What will happen to God’s people?</a:t>
            </a:r>
          </a:p>
        </p:txBody>
      </p:sp>
      <p:sp>
        <p:nvSpPr>
          <p:cNvPr id="70665" name="Text Box 9"/>
          <p:cNvSpPr txBox="1">
            <a:spLocks noChangeArrowheads="1"/>
          </p:cNvSpPr>
          <p:nvPr/>
        </p:nvSpPr>
        <p:spPr bwMode="auto">
          <a:xfrm>
            <a:off x="526093" y="4038600"/>
            <a:ext cx="3243388" cy="707886"/>
          </a:xfrm>
          <a:prstGeom prst="rect">
            <a:avLst/>
          </a:prstGeom>
          <a:noFill/>
          <a:ln>
            <a:noFill/>
          </a:ln>
          <a:effectLst>
            <a:outerShdw dist="35921" dir="2700000" algn="ctr" rotWithShape="0">
              <a:srgbClr val="000000">
                <a:alpha val="50000"/>
              </a:srgbClr>
            </a:outerShdw>
          </a:effec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Answer:</a:t>
            </a:r>
          </a:p>
        </p:txBody>
      </p:sp>
      <p:sp>
        <p:nvSpPr>
          <p:cNvPr id="70666" name="Text Box 10"/>
          <p:cNvSpPr txBox="1">
            <a:spLocks noChangeArrowheads="1"/>
          </p:cNvSpPr>
          <p:nvPr/>
        </p:nvSpPr>
        <p:spPr bwMode="auto">
          <a:xfrm>
            <a:off x="4015819" y="4876800"/>
            <a:ext cx="4442381" cy="1557349"/>
          </a:xfrm>
          <a:prstGeom prst="rect">
            <a:avLst/>
          </a:prstGeom>
          <a:noFill/>
          <a:ln>
            <a:noFill/>
          </a:ln>
          <a:effectLst/>
        </p:spPr>
        <p:txBody>
          <a:bodyPr wrap="square">
            <a:spAutoFit/>
          </a:bodyPr>
          <a:lstStyle/>
          <a:p>
            <a:pPr marL="0" marR="0" lvl="0" indent="0" algn="ctr" defTabSz="9144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God’s People (Chapter 7)</a:t>
            </a:r>
          </a:p>
          <a:p>
            <a:pPr marL="0" marR="0" lvl="0" indent="0" algn="ctr" defTabSz="9144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Note: Amos 3:3, 7</a:t>
            </a:r>
          </a:p>
          <a:p>
            <a:pPr marL="0" marR="0" lvl="0" indent="0" algn="ctr" defTabSz="914400" rtl="0" eaLnBrk="0" fontAlgn="base" latinLnBrk="0" hangingPunct="0">
              <a:lnSpc>
                <a:spcPct val="8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Protected by God</a:t>
            </a:r>
          </a:p>
        </p:txBody>
      </p:sp>
      <p:sp>
        <p:nvSpPr>
          <p:cNvPr id="7" name="Rectangle 6"/>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
        <p:nvSpPr>
          <p:cNvPr id="2" name="Slide Number Placeholder 1">
            <a:extLst>
              <a:ext uri="{FF2B5EF4-FFF2-40B4-BE49-F238E27FC236}">
                <a16:creationId xmlns:a16="http://schemas.microsoft.com/office/drawing/2014/main" id="{51E8F0BA-6150-4503-82C2-385E6ABA011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5A0E9B04-65DA-48D3-982C-7610DEA93E26}"/>
              </a:ext>
            </a:extLst>
          </p:cNvPr>
          <p:cNvSpPr/>
          <p:nvPr/>
        </p:nvSpPr>
        <p:spPr bwMode="auto">
          <a:xfrm>
            <a:off x="0" y="387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30342379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00297"/>
            <a:ext cx="8229600" cy="3964162"/>
          </a:xfrm>
          <a:solidFill>
            <a:srgbClr val="FFFFFF"/>
          </a:solidFill>
          <a:ln w="38100">
            <a:noFill/>
          </a:ln>
        </p:spPr>
        <p:txBody>
          <a:bodyPr>
            <a:spAutoFit/>
          </a:bodyPr>
          <a:lstStyle/>
          <a:p>
            <a:pPr marL="0" lvl="0" indent="0">
              <a:buNone/>
            </a:pPr>
            <a:r>
              <a:rPr lang="en-US" sz="3000" b="1" dirty="0">
                <a:latin typeface="Arial" pitchFamily="34" charset="0"/>
                <a:cs typeface="Arial" pitchFamily="34" charset="0"/>
              </a:rPr>
              <a:t>Who is the</a:t>
            </a:r>
            <a:r>
              <a:rPr lang="en-US" sz="3000" dirty="0">
                <a:latin typeface="Arial" pitchFamily="34" charset="0"/>
                <a:cs typeface="Arial" pitchFamily="34" charset="0"/>
              </a:rPr>
              <a:t> “</a:t>
            </a:r>
            <a:r>
              <a:rPr lang="en-US" sz="3000" b="1" dirty="0">
                <a:latin typeface="Arial" pitchFamily="34" charset="0"/>
                <a:cs typeface="Arial" pitchFamily="34" charset="0"/>
              </a:rPr>
              <a:t>Great Multitude</a:t>
            </a:r>
            <a:r>
              <a:rPr lang="en-US" sz="3000" dirty="0">
                <a:latin typeface="Arial" pitchFamily="34" charset="0"/>
                <a:cs typeface="Arial" pitchFamily="34" charset="0"/>
              </a:rPr>
              <a:t>”?</a:t>
            </a:r>
          </a:p>
          <a:p>
            <a:r>
              <a:rPr lang="en-US" dirty="0">
                <a:latin typeface="Arial" pitchFamily="34" charset="0"/>
                <a:cs typeface="Arial" pitchFamily="34" charset="0"/>
              </a:rPr>
              <a:t>Sealed </a:t>
            </a:r>
            <a:r>
              <a:rPr lang="en-US" b="1" dirty="0">
                <a:latin typeface="Arial" pitchFamily="34" charset="0"/>
                <a:cs typeface="Arial" pitchFamily="34" charset="0"/>
              </a:rPr>
              <a:t>servants</a:t>
            </a:r>
            <a:r>
              <a:rPr lang="en-US" dirty="0">
                <a:latin typeface="Arial" pitchFamily="34" charset="0"/>
                <a:cs typeface="Arial" pitchFamily="34" charset="0"/>
              </a:rPr>
              <a:t> of the earth </a:t>
            </a:r>
            <a:r>
              <a:rPr lang="en-US" b="1" dirty="0">
                <a:latin typeface="Arial" pitchFamily="34" charset="0"/>
                <a:cs typeface="Arial" pitchFamily="34" charset="0"/>
              </a:rPr>
              <a:t>(verses 2-8)</a:t>
            </a:r>
          </a:p>
          <a:p>
            <a:pPr>
              <a:spcBef>
                <a:spcPts val="1200"/>
              </a:spcBef>
            </a:pPr>
            <a:r>
              <a:rPr lang="en-US" dirty="0">
                <a:latin typeface="Arial" pitchFamily="34" charset="0"/>
                <a:cs typeface="Arial" pitchFamily="34" charset="0"/>
              </a:rPr>
              <a:t>Sealed </a:t>
            </a:r>
            <a:r>
              <a:rPr lang="en-US" b="1" dirty="0">
                <a:latin typeface="Arial" pitchFamily="34" charset="0"/>
                <a:cs typeface="Arial" pitchFamily="34" charset="0"/>
              </a:rPr>
              <a:t>servants</a:t>
            </a:r>
            <a:r>
              <a:rPr lang="en-US" dirty="0">
                <a:latin typeface="Arial" pitchFamily="34" charset="0"/>
                <a:cs typeface="Arial" pitchFamily="34" charset="0"/>
              </a:rPr>
              <a:t> passed through death </a:t>
            </a:r>
            <a:r>
              <a:rPr lang="en-US" b="1" dirty="0">
                <a:latin typeface="Arial" pitchFamily="34" charset="0"/>
                <a:cs typeface="Arial" pitchFamily="34" charset="0"/>
              </a:rPr>
              <a:t>(verses 9-17)</a:t>
            </a:r>
          </a:p>
          <a:p>
            <a:pPr>
              <a:spcBef>
                <a:spcPts val="1200"/>
              </a:spcBef>
            </a:pPr>
            <a:r>
              <a:rPr lang="en-US" b="1" dirty="0">
                <a:latin typeface="Arial" pitchFamily="34" charset="0"/>
                <a:cs typeface="Arial" pitchFamily="34" charset="0"/>
              </a:rPr>
              <a:t>God’s name </a:t>
            </a:r>
            <a:r>
              <a:rPr lang="en-US" dirty="0">
                <a:latin typeface="Arial" pitchFamily="34" charset="0"/>
                <a:cs typeface="Arial" pitchFamily="34" charset="0"/>
              </a:rPr>
              <a:t>written upon them</a:t>
            </a:r>
          </a:p>
          <a:p>
            <a:pPr lvl="1"/>
            <a:r>
              <a:rPr lang="en-US" dirty="0">
                <a:latin typeface="Arial" pitchFamily="34" charset="0"/>
                <a:cs typeface="Arial" pitchFamily="34" charset="0"/>
              </a:rPr>
              <a:t>The 144,000 (</a:t>
            </a:r>
            <a:r>
              <a:rPr lang="en-US" b="1" dirty="0">
                <a:latin typeface="Arial" pitchFamily="34" charset="0"/>
                <a:cs typeface="Arial" pitchFamily="34" charset="0"/>
              </a:rPr>
              <a:t>7:3-4; 14:1-4</a:t>
            </a:r>
            <a:r>
              <a:rPr lang="en-US" dirty="0">
                <a:latin typeface="Arial" pitchFamily="34" charset="0"/>
                <a:cs typeface="Arial" pitchFamily="34" charset="0"/>
              </a:rPr>
              <a:t>)</a:t>
            </a:r>
          </a:p>
          <a:p>
            <a:pPr lvl="1"/>
            <a:r>
              <a:rPr lang="en-US" dirty="0">
                <a:latin typeface="Arial" pitchFamily="34" charset="0"/>
                <a:cs typeface="Arial" pitchFamily="34" charset="0"/>
              </a:rPr>
              <a:t>Those who overcome (</a:t>
            </a:r>
            <a:r>
              <a:rPr lang="en-US" b="1" dirty="0">
                <a:latin typeface="Arial" pitchFamily="34" charset="0"/>
                <a:cs typeface="Arial" pitchFamily="34" charset="0"/>
              </a:rPr>
              <a:t>3:12; 22:4</a:t>
            </a:r>
            <a:r>
              <a:rPr lang="en-US" dirty="0">
                <a:latin typeface="Arial" pitchFamily="34" charset="0"/>
                <a:cs typeface="Arial" pitchFamily="34" charset="0"/>
              </a:rPr>
              <a:t>)</a:t>
            </a:r>
          </a:p>
        </p:txBody>
      </p:sp>
      <p:sp>
        <p:nvSpPr>
          <p:cNvPr id="5" name="Title 1"/>
          <p:cNvSpPr>
            <a:spLocks noGrp="1"/>
          </p:cNvSpPr>
          <p:nvPr>
            <p:ph type="title"/>
          </p:nvPr>
        </p:nvSpPr>
        <p:spPr>
          <a:xfrm>
            <a:off x="457200" y="375970"/>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A81B5A3F-882E-4556-B839-CC15ECB95D2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2445250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841" y="2017712"/>
            <a:ext cx="8955464" cy="4770537"/>
          </a:xfrm>
          <a:solidFill>
            <a:srgbClr val="FFFFFF"/>
          </a:solidFill>
          <a:ln w="38100">
            <a:noFill/>
          </a:ln>
        </p:spPr>
        <p:txBody>
          <a:bodyPr wrap="square">
            <a:spAutoFit/>
          </a:bodyPr>
          <a:lstStyle/>
          <a:p>
            <a:pPr>
              <a:spcBef>
                <a:spcPts val="0"/>
              </a:spcBef>
            </a:pPr>
            <a:r>
              <a:rPr lang="en-US" sz="2800" dirty="0">
                <a:latin typeface="Arial" panose="020B0604020202020204" pitchFamily="34" charset="0"/>
                <a:cs typeface="Arial" panose="020B0604020202020204" pitchFamily="34" charset="0"/>
              </a:rPr>
              <a:t>“Have </a:t>
            </a:r>
            <a:r>
              <a:rPr lang="en-US" sz="2800" b="1" dirty="0">
                <a:latin typeface="Arial" panose="020B0604020202020204" pitchFamily="34" charset="0"/>
                <a:cs typeface="Arial" panose="020B0604020202020204" pitchFamily="34" charset="0"/>
              </a:rPr>
              <a:t>washed</a:t>
            </a:r>
            <a:r>
              <a:rPr lang="en-US" sz="2800" dirty="0">
                <a:latin typeface="Arial" panose="020B0604020202020204" pitchFamily="34" charset="0"/>
                <a:cs typeface="Arial" panose="020B0604020202020204" pitchFamily="34" charset="0"/>
              </a:rPr>
              <a:t> their robes” and made them white in the </a:t>
            </a:r>
            <a:r>
              <a:rPr lang="en-US" sz="2800" b="1" dirty="0">
                <a:latin typeface="Arial" panose="020B0604020202020204" pitchFamily="34" charset="0"/>
                <a:cs typeface="Arial" panose="020B0604020202020204" pitchFamily="34" charset="0"/>
              </a:rPr>
              <a:t>blood of the Lamb</a:t>
            </a:r>
            <a:r>
              <a:rPr lang="en-US" sz="2800" dirty="0">
                <a:latin typeface="Arial" panose="020B0604020202020204" pitchFamily="34" charset="0"/>
                <a:cs typeface="Arial" panose="020B0604020202020204" pitchFamily="34" charset="0"/>
              </a:rPr>
              <a:t>!</a:t>
            </a:r>
          </a:p>
          <a:p>
            <a:pPr lvl="1">
              <a:spcBef>
                <a:spcPts val="0"/>
              </a:spcBef>
            </a:pPr>
            <a:r>
              <a:rPr lang="en-US" sz="2400" b="1" dirty="0">
                <a:latin typeface="Arial" panose="020B0604020202020204" pitchFamily="34" charset="0"/>
                <a:cs typeface="Arial" panose="020B0604020202020204" pitchFamily="34" charset="0"/>
              </a:rPr>
              <a:t>Ephesians 1:7; Isaiah 1:18; Hebrews 9:14; (1:5)</a:t>
            </a:r>
          </a:p>
          <a:p>
            <a:pPr>
              <a:spcBef>
                <a:spcPts val="0"/>
              </a:spcBef>
            </a:pPr>
            <a:r>
              <a:rPr lang="en-US" sz="2800" dirty="0">
                <a:latin typeface="Arial" panose="020B0604020202020204" pitchFamily="34" charset="0"/>
                <a:cs typeface="Arial" panose="020B0604020202020204" pitchFamily="34" charset="0"/>
              </a:rPr>
              <a:t>Serve Him for that reason</a:t>
            </a:r>
          </a:p>
          <a:p>
            <a:pPr>
              <a:spcBef>
                <a:spcPts val="0"/>
              </a:spcBef>
            </a:pPr>
            <a:r>
              <a:rPr lang="en-US" sz="2800" dirty="0">
                <a:latin typeface="Arial" panose="020B0604020202020204" pitchFamily="34" charset="0"/>
                <a:cs typeface="Arial" panose="020B0604020202020204" pitchFamily="34" charset="0"/>
              </a:rPr>
              <a:t>144,000 </a:t>
            </a:r>
            <a:r>
              <a:rPr lang="en-US" sz="2800" b="1" dirty="0">
                <a:latin typeface="Arial" panose="020B0604020202020204" pitchFamily="34" charset="0"/>
                <a:cs typeface="Arial" panose="020B0604020202020204" pitchFamily="34" charset="0"/>
              </a:rPr>
              <a:t>sing</a:t>
            </a:r>
            <a:r>
              <a:rPr lang="en-US" sz="2800" dirty="0">
                <a:latin typeface="Arial" panose="020B0604020202020204" pitchFamily="34" charset="0"/>
                <a:cs typeface="Arial" panose="020B0604020202020204" pitchFamily="34" charset="0"/>
              </a:rPr>
              <a:t> before the throne!</a:t>
            </a:r>
          </a:p>
          <a:p>
            <a:pPr>
              <a:spcBef>
                <a:spcPts val="0"/>
              </a:spcBef>
            </a:pPr>
            <a:r>
              <a:rPr lang="en-US" sz="2800" dirty="0">
                <a:latin typeface="Arial" panose="020B0604020202020204" pitchFamily="34" charset="0"/>
                <a:cs typeface="Arial" panose="020B0604020202020204" pitchFamily="34" charset="0"/>
              </a:rPr>
              <a:t>“</a:t>
            </a:r>
            <a:r>
              <a:rPr lang="en-US" sz="2800" b="1" dirty="0">
                <a:latin typeface="Arial" panose="020B0604020202020204" pitchFamily="34" charset="0"/>
                <a:cs typeface="Arial" panose="020B0604020202020204" pitchFamily="34" charset="0"/>
              </a:rPr>
              <a:t>Day and night in His temple</a:t>
            </a:r>
            <a:r>
              <a:rPr lang="en-US" sz="2800" dirty="0">
                <a:latin typeface="Arial" panose="020B0604020202020204" pitchFamily="34" charset="0"/>
                <a:cs typeface="Arial" panose="020B0604020202020204" pitchFamily="34" charset="0"/>
              </a:rPr>
              <a:t>” sanctuary showing one service as priests</a:t>
            </a:r>
          </a:p>
          <a:p>
            <a:pPr>
              <a:spcBef>
                <a:spcPts val="0"/>
              </a:spcBef>
            </a:pPr>
            <a:r>
              <a:rPr lang="en-US" sz="2800" dirty="0">
                <a:latin typeface="Arial" panose="020B0604020202020204" pitchFamily="34" charset="0"/>
                <a:cs typeface="Arial" panose="020B0604020202020204" pitchFamily="34" charset="0"/>
              </a:rPr>
              <a:t>“The redeeming Lamb has become their providing Shepherd; he shall guide them to fountains of water of life, and God shall remove all grief from them.”</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(Ray Summers, </a:t>
            </a:r>
            <a:r>
              <a:rPr lang="en-US" sz="2000" i="1" dirty="0">
                <a:latin typeface="Arial" panose="020B0604020202020204" pitchFamily="34" charset="0"/>
                <a:cs typeface="Arial" panose="020B0604020202020204" pitchFamily="34" charset="0"/>
              </a:rPr>
              <a:t>Worthy Is The Lamb</a:t>
            </a:r>
            <a:r>
              <a:rPr lang="en-US" sz="2000" dirty="0">
                <a:latin typeface="Arial" panose="020B0604020202020204" pitchFamily="34" charset="0"/>
                <a:cs typeface="Arial" panose="020B0604020202020204" pitchFamily="34" charset="0"/>
              </a:rPr>
              <a:t>, Page 152)</a:t>
            </a:r>
          </a:p>
        </p:txBody>
      </p:sp>
      <p:sp>
        <p:nvSpPr>
          <p:cNvPr id="5" name="Title 1"/>
          <p:cNvSpPr>
            <a:spLocks noGrp="1"/>
          </p:cNvSpPr>
          <p:nvPr>
            <p:ph type="title"/>
          </p:nvPr>
        </p:nvSpPr>
        <p:spPr>
          <a:xfrm>
            <a:off x="561975" y="381625"/>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50EFF7EE-C2BD-4D99-B85C-A614707396E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21471048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68" y="1827232"/>
            <a:ext cx="8955464" cy="5001369"/>
          </a:xfrm>
          <a:solidFill>
            <a:srgbClr val="FFFFFF"/>
          </a:solidFill>
          <a:ln w="38100">
            <a:noFill/>
          </a:ln>
        </p:spPr>
        <p:txBody>
          <a:bodyPr wrap="square">
            <a:spAutoFit/>
          </a:bodyPr>
          <a:lstStyle/>
          <a:p>
            <a:pPr>
              <a:spcBef>
                <a:spcPts val="0"/>
              </a:spcBef>
            </a:pPr>
            <a:r>
              <a:rPr lang="en-US" sz="2900" dirty="0">
                <a:latin typeface="Arial Narrow" pitchFamily="34" charset="0"/>
              </a:rPr>
              <a:t>Those who </a:t>
            </a:r>
            <a:r>
              <a:rPr lang="en-US" sz="2900" b="1" dirty="0">
                <a:latin typeface="Arial Narrow" pitchFamily="34" charset="0"/>
              </a:rPr>
              <a:t>serve Him</a:t>
            </a:r>
            <a:r>
              <a:rPr lang="en-US" sz="2900" dirty="0">
                <a:latin typeface="Arial Narrow" pitchFamily="34" charset="0"/>
              </a:rPr>
              <a:t> are cared for: (Note: 2 Corinthians 5:1-10; especially verses 6-8; Philippians 1:21-24;</a:t>
            </a:r>
            <a:br>
              <a:rPr lang="en-US" sz="2900" dirty="0">
                <a:latin typeface="Arial Narrow" pitchFamily="34" charset="0"/>
              </a:rPr>
            </a:br>
            <a:r>
              <a:rPr lang="en-US" sz="2900" dirty="0">
                <a:latin typeface="Arial Narrow" pitchFamily="34" charset="0"/>
              </a:rPr>
              <a:t>1 Thessalonians 4:14; 3:13)</a:t>
            </a:r>
          </a:p>
          <a:p>
            <a:pPr>
              <a:spcBef>
                <a:spcPts val="0"/>
              </a:spcBef>
            </a:pPr>
            <a:r>
              <a:rPr lang="en-US" sz="2900" dirty="0">
                <a:latin typeface="Arial Narrow" pitchFamily="34" charset="0"/>
              </a:rPr>
              <a:t>“Perfect </a:t>
            </a:r>
            <a:r>
              <a:rPr lang="en-US" sz="2900" b="1" dirty="0">
                <a:latin typeface="Arial Narrow" pitchFamily="34" charset="0"/>
              </a:rPr>
              <a:t>protection</a:t>
            </a:r>
            <a:r>
              <a:rPr lang="en-US" sz="2900" dirty="0">
                <a:latin typeface="Arial Narrow" pitchFamily="34" charset="0"/>
              </a:rPr>
              <a:t>”</a:t>
            </a:r>
          </a:p>
          <a:p>
            <a:pPr lvl="1">
              <a:spcBef>
                <a:spcPts val="0"/>
              </a:spcBef>
            </a:pPr>
            <a:r>
              <a:rPr lang="en-US" sz="2900" dirty="0">
                <a:latin typeface="Arial Narrow" pitchFamily="34" charset="0"/>
              </a:rPr>
              <a:t>Provision made for them </a:t>
            </a:r>
            <a:r>
              <a:rPr lang="en-US" sz="2900" b="1" dirty="0">
                <a:latin typeface="Arial Narrow" pitchFamily="34" charset="0"/>
              </a:rPr>
              <a:t>(21:3)</a:t>
            </a:r>
          </a:p>
          <a:p>
            <a:pPr>
              <a:spcBef>
                <a:spcPts val="0"/>
              </a:spcBef>
            </a:pPr>
            <a:r>
              <a:rPr lang="en-US" sz="2900" dirty="0">
                <a:latin typeface="Arial Narrow" pitchFamily="34" charset="0"/>
              </a:rPr>
              <a:t>“Perfect </a:t>
            </a:r>
            <a:r>
              <a:rPr lang="en-US" sz="2900" b="1" dirty="0">
                <a:latin typeface="Arial Narrow" pitchFamily="34" charset="0"/>
              </a:rPr>
              <a:t>provision</a:t>
            </a:r>
            <a:r>
              <a:rPr lang="en-US" sz="2900" dirty="0">
                <a:latin typeface="Arial Narrow" pitchFamily="34" charset="0"/>
              </a:rPr>
              <a:t>”</a:t>
            </a:r>
          </a:p>
          <a:p>
            <a:pPr lvl="1">
              <a:spcBef>
                <a:spcPts val="0"/>
              </a:spcBef>
            </a:pPr>
            <a:r>
              <a:rPr lang="en-US" sz="2900" dirty="0">
                <a:latin typeface="Arial Narrow" pitchFamily="34" charset="0"/>
              </a:rPr>
              <a:t>Not be hungry, thirsty, hot, or tormented </a:t>
            </a:r>
            <a:r>
              <a:rPr lang="en-US" sz="2900" b="1" dirty="0">
                <a:latin typeface="Arial Narrow" pitchFamily="34" charset="0"/>
              </a:rPr>
              <a:t>(7:16)</a:t>
            </a:r>
          </a:p>
          <a:p>
            <a:pPr>
              <a:spcBef>
                <a:spcPts val="0"/>
              </a:spcBef>
            </a:pPr>
            <a:r>
              <a:rPr lang="en-US" sz="2900" dirty="0">
                <a:latin typeface="Arial Narrow" pitchFamily="34" charset="0"/>
              </a:rPr>
              <a:t>“Perfect </a:t>
            </a:r>
            <a:r>
              <a:rPr lang="en-US" sz="2900" b="1" dirty="0">
                <a:latin typeface="Arial Narrow" pitchFamily="34" charset="0"/>
              </a:rPr>
              <a:t>leading</a:t>
            </a:r>
            <a:r>
              <a:rPr lang="en-US" sz="2900" dirty="0">
                <a:latin typeface="Arial Narrow" pitchFamily="34" charset="0"/>
              </a:rPr>
              <a:t>”</a:t>
            </a:r>
          </a:p>
          <a:p>
            <a:pPr lvl="1">
              <a:spcBef>
                <a:spcPts val="0"/>
              </a:spcBef>
            </a:pPr>
            <a:r>
              <a:rPr lang="en-US" sz="2900" dirty="0">
                <a:latin typeface="Arial Narrow" pitchFamily="34" charset="0"/>
              </a:rPr>
              <a:t>The Lamb is their Shepherd </a:t>
            </a:r>
            <a:r>
              <a:rPr lang="en-US" sz="2900" b="1" dirty="0">
                <a:latin typeface="Arial Narrow" pitchFamily="34" charset="0"/>
              </a:rPr>
              <a:t>(22:1)</a:t>
            </a:r>
          </a:p>
          <a:p>
            <a:pPr>
              <a:spcBef>
                <a:spcPts val="0"/>
              </a:spcBef>
            </a:pPr>
            <a:r>
              <a:rPr lang="en-US" sz="2900" dirty="0">
                <a:latin typeface="Arial Narrow" pitchFamily="34" charset="0"/>
              </a:rPr>
              <a:t>“Perfect </a:t>
            </a:r>
            <a:r>
              <a:rPr lang="en-US" sz="2900" b="1" dirty="0">
                <a:latin typeface="Arial Narrow" pitchFamily="34" charset="0"/>
              </a:rPr>
              <a:t>joy</a:t>
            </a:r>
            <a:r>
              <a:rPr lang="en-US" sz="2900" dirty="0">
                <a:latin typeface="Arial Narrow" pitchFamily="34" charset="0"/>
              </a:rPr>
              <a:t>”</a:t>
            </a:r>
          </a:p>
          <a:p>
            <a:pPr lvl="1">
              <a:spcBef>
                <a:spcPts val="0"/>
              </a:spcBef>
            </a:pPr>
            <a:r>
              <a:rPr lang="en-US" sz="2900" dirty="0">
                <a:latin typeface="Arial Narrow" pitchFamily="34" charset="0"/>
              </a:rPr>
              <a:t>Wipe away every tear from their eyes </a:t>
            </a:r>
            <a:r>
              <a:rPr lang="en-US" sz="2900" b="1" dirty="0">
                <a:latin typeface="Arial Narrow" pitchFamily="34" charset="0"/>
              </a:rPr>
              <a:t>(21:1-4)</a:t>
            </a:r>
          </a:p>
        </p:txBody>
      </p:sp>
      <p:sp>
        <p:nvSpPr>
          <p:cNvPr id="5" name="Title 1"/>
          <p:cNvSpPr>
            <a:spLocks noGrp="1"/>
          </p:cNvSpPr>
          <p:nvPr>
            <p:ph type="title"/>
          </p:nvPr>
        </p:nvSpPr>
        <p:spPr>
          <a:xfrm>
            <a:off x="457200" y="380057"/>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6B3298F1-1729-4229-BA8C-5645873688F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6272526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28826"/>
            <a:ext cx="8229600" cy="4622804"/>
          </a:xfrm>
          <a:solidFill>
            <a:srgbClr val="FFFFFF"/>
          </a:solidFill>
          <a:ln w="38100">
            <a:noFill/>
          </a:ln>
        </p:spPr>
        <p:txBody>
          <a:bodyPr>
            <a:spAutoFit/>
          </a:bodyPr>
          <a:lstStyle/>
          <a:p>
            <a:r>
              <a:rPr lang="en-US" dirty="0">
                <a:latin typeface="Arial Narrow" pitchFamily="34" charset="0"/>
              </a:rPr>
              <a:t>Therefore no tears will be in heaven. </a:t>
            </a:r>
            <a:br>
              <a:rPr lang="en-US" dirty="0">
                <a:latin typeface="Arial Narrow" pitchFamily="34" charset="0"/>
              </a:rPr>
            </a:br>
            <a:r>
              <a:rPr lang="en-US" i="1" dirty="0">
                <a:latin typeface="Arial Narrow" pitchFamily="34" charset="0"/>
              </a:rPr>
              <a:t>“He hath swallowed up death for ever; and the Lord Jehovah will wipe away tears from off all faces; and the reproach of his people will he take away from off all the earth: for Jehovah hath spoken it.”</a:t>
            </a:r>
            <a:br>
              <a:rPr lang="en-US" dirty="0">
                <a:latin typeface="Arial Narrow" pitchFamily="34" charset="0"/>
              </a:rPr>
            </a:br>
            <a:r>
              <a:rPr lang="en-US" dirty="0">
                <a:latin typeface="Arial Narrow" pitchFamily="34" charset="0"/>
              </a:rPr>
              <a:t>(Isaiah 25:8)</a:t>
            </a:r>
          </a:p>
          <a:p>
            <a:r>
              <a:rPr lang="en-US" dirty="0">
                <a:latin typeface="Arial Narrow" pitchFamily="34" charset="0"/>
              </a:rPr>
              <a:t>This same scene is presented again after the judgment, portraying the eternal condition of the Lord’s faithful (21:3-4; 22:1-5).</a:t>
            </a:r>
          </a:p>
        </p:txBody>
      </p:sp>
      <p:sp>
        <p:nvSpPr>
          <p:cNvPr id="5" name="Title 1"/>
          <p:cNvSpPr>
            <a:spLocks noGrp="1"/>
          </p:cNvSpPr>
          <p:nvPr>
            <p:ph type="title"/>
          </p:nvPr>
        </p:nvSpPr>
        <p:spPr>
          <a:xfrm>
            <a:off x="457200" y="380057"/>
            <a:ext cx="8229600" cy="1446550"/>
          </a:xfrm>
        </p:spPr>
        <p:txBody>
          <a:bodyPr>
            <a:spAutoFit/>
          </a:bodyPr>
          <a:lstStyle/>
          <a:p>
            <a:r>
              <a:rPr lang="en-US" b="1" u="sng" dirty="0">
                <a:solidFill>
                  <a:schemeClr val="bg1"/>
                </a:solidFill>
                <a:latin typeface="Arial" pitchFamily="34" charset="0"/>
                <a:cs typeface="Arial" pitchFamily="34" charset="0"/>
              </a:rPr>
              <a:t>The Great Multitude Coming Out of Tribulation</a:t>
            </a:r>
          </a:p>
        </p:txBody>
      </p:sp>
      <p:sp>
        <p:nvSpPr>
          <p:cNvPr id="4" name="Rectangle 3">
            <a:extLst>
              <a:ext uri="{FF2B5EF4-FFF2-40B4-BE49-F238E27FC236}">
                <a16:creationId xmlns:a16="http://schemas.microsoft.com/office/drawing/2014/main" id="{6B3298F1-1729-4229-BA8C-5645873688F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2555438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186" y="1210458"/>
            <a:ext cx="7697428" cy="954107"/>
          </a:xfrm>
          <a:prstGeom prst="rect">
            <a:avLst/>
          </a:prstGeom>
          <a:solidFill>
            <a:schemeClr val="bg1"/>
          </a:solid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 Interlude: The Sealing of God’s People”</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Outline</a:t>
            </a:r>
          </a:p>
        </p:txBody>
      </p:sp>
      <p:sp>
        <p:nvSpPr>
          <p:cNvPr id="29708" name="Text Box 12"/>
          <p:cNvSpPr txBox="1">
            <a:spLocks noChangeArrowheads="1"/>
          </p:cNvSpPr>
          <p:nvPr/>
        </p:nvSpPr>
        <p:spPr bwMode="auto">
          <a:xfrm>
            <a:off x="533400" y="2841623"/>
            <a:ext cx="8001000" cy="1951496"/>
          </a:xfrm>
          <a:prstGeom prst="rect">
            <a:avLst/>
          </a:prstGeom>
          <a:solidFill>
            <a:schemeClr val="bg1"/>
          </a:solidFill>
          <a:ln>
            <a:noFill/>
          </a:ln>
          <a:effectLst/>
        </p:spPr>
        <p:txBody>
          <a:bodyPr wrap="square">
            <a:spAutoFit/>
          </a:bodyPr>
          <a:lstStyle>
            <a:lvl1pPr defTabSz="520700">
              <a:defRPr>
                <a:solidFill>
                  <a:schemeClr val="tx1"/>
                </a:solidFill>
                <a:latin typeface="Arial" panose="020B0604020202020204" pitchFamily="34" charset="0"/>
              </a:defRPr>
            </a:lvl1pPr>
            <a:lvl2pPr defTabSz="520700">
              <a:defRPr>
                <a:solidFill>
                  <a:schemeClr val="tx1"/>
                </a:solidFill>
                <a:latin typeface="Arial" panose="020B0604020202020204" pitchFamily="34" charset="0"/>
              </a:defRPr>
            </a:lvl2pPr>
            <a:lvl3pPr defTabSz="520700">
              <a:defRPr>
                <a:solidFill>
                  <a:schemeClr val="tx1"/>
                </a:solidFill>
                <a:latin typeface="Arial" panose="020B0604020202020204" pitchFamily="34" charset="0"/>
              </a:defRPr>
            </a:lvl3pPr>
            <a:lvl4pPr defTabSz="520700">
              <a:defRPr>
                <a:solidFill>
                  <a:schemeClr val="tx1"/>
                </a:solidFill>
                <a:latin typeface="Arial" panose="020B0604020202020204" pitchFamily="34" charset="0"/>
              </a:defRPr>
            </a:lvl4pPr>
            <a:lvl5pPr defTabSz="520700">
              <a:defRPr>
                <a:solidFill>
                  <a:schemeClr val="tx1"/>
                </a:solidFill>
                <a:latin typeface="Arial" panose="020B0604020202020204" pitchFamily="34" charset="0"/>
              </a:defRPr>
            </a:lvl5pPr>
            <a:lvl6pPr defTabSz="520700" fontAlgn="base">
              <a:spcBef>
                <a:spcPct val="0"/>
              </a:spcBef>
              <a:spcAft>
                <a:spcPct val="0"/>
              </a:spcAft>
              <a:defRPr>
                <a:solidFill>
                  <a:schemeClr val="tx1"/>
                </a:solidFill>
                <a:latin typeface="Arial" panose="020B0604020202020204" pitchFamily="34" charset="0"/>
              </a:defRPr>
            </a:lvl6pPr>
            <a:lvl7pPr defTabSz="520700" fontAlgn="base">
              <a:spcBef>
                <a:spcPct val="0"/>
              </a:spcBef>
              <a:spcAft>
                <a:spcPct val="0"/>
              </a:spcAft>
              <a:defRPr>
                <a:solidFill>
                  <a:schemeClr val="tx1"/>
                </a:solidFill>
                <a:latin typeface="Arial" panose="020B0604020202020204" pitchFamily="34" charset="0"/>
              </a:defRPr>
            </a:lvl7pPr>
            <a:lvl8pPr defTabSz="520700" fontAlgn="base">
              <a:spcBef>
                <a:spcPct val="0"/>
              </a:spcBef>
              <a:spcAft>
                <a:spcPct val="0"/>
              </a:spcAft>
              <a:defRPr>
                <a:solidFill>
                  <a:schemeClr val="tx1"/>
                </a:solidFill>
                <a:latin typeface="Arial" panose="020B0604020202020204" pitchFamily="34" charset="0"/>
              </a:defRPr>
            </a:lvl8pPr>
            <a:lvl9pPr defTabSz="520700" fontAlgn="base">
              <a:spcBef>
                <a:spcPct val="0"/>
              </a:spcBef>
              <a:spcAft>
                <a:spcPct val="0"/>
              </a:spcAft>
              <a:defRPr>
                <a:solidFill>
                  <a:schemeClr val="tx1"/>
                </a:solidFill>
                <a:latin typeface="Arial" panose="020B0604020202020204" pitchFamily="34" charset="0"/>
              </a:defRPr>
            </a:lvl9pPr>
          </a:lstStyle>
          <a:p>
            <a:pPr marL="571500" marR="0" lvl="0" indent="-571500" algn="l" defTabSz="520700" rtl="0" eaLnBrk="1" fontAlgn="base" latinLnBrk="0" hangingPunct="1">
              <a:lnSpc>
                <a:spcPct val="11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Sealing of 144,000 (verses 1-8)</a:t>
            </a:r>
            <a:b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US" alt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71500" marR="0" lvl="0" indent="-571500" algn="l" defTabSz="520700" rtl="0" eaLnBrk="1" fontAlgn="base" latinLnBrk="0" hangingPunct="1">
              <a:lnSpc>
                <a:spcPct val="110000"/>
              </a:lnSpc>
              <a:spcBef>
                <a:spcPct val="0"/>
              </a:spcBef>
              <a:spcAft>
                <a:spcPct val="0"/>
              </a:spcAft>
              <a:buClrTx/>
              <a:buSzTx/>
              <a:buFont typeface="+mj-lt"/>
              <a:buAutoNum type="romanUcPeriod"/>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Great Multitude Around The Throne (verses 9-17)</a:t>
            </a:r>
          </a:p>
        </p:txBody>
      </p:sp>
      <p:sp>
        <p:nvSpPr>
          <p:cNvPr id="4" name="Rectangle 3"/>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
        <p:nvSpPr>
          <p:cNvPr id="2" name="Slide Number Placeholder 1">
            <a:extLst>
              <a:ext uri="{FF2B5EF4-FFF2-40B4-BE49-F238E27FC236}">
                <a16:creationId xmlns:a16="http://schemas.microsoft.com/office/drawing/2014/main" id="{852FA928-3D3F-4395-83EE-425393EC07F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649E851E-9B22-4D0F-9967-E19D6910E6C8}"/>
              </a:ext>
            </a:extLst>
          </p:cNvPr>
          <p:cNvSpPr/>
          <p:nvPr/>
        </p:nvSpPr>
        <p:spPr bwMode="auto">
          <a:xfrm>
            <a:off x="-3810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3601258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841" y="1788740"/>
            <a:ext cx="8964891" cy="4708981"/>
          </a:xfrm>
          <a:solidFill>
            <a:schemeClr val="bg1"/>
          </a:solidFill>
          <a:ln w="38100">
            <a:solidFill>
              <a:schemeClr val="bg1">
                <a:alpha val="0"/>
              </a:schemeClr>
            </a:solidFill>
          </a:ln>
        </p:spPr>
        <p:txBody>
          <a:bodyPr wrap="square">
            <a:spAutoFit/>
          </a:bodyPr>
          <a:lstStyle/>
          <a:p>
            <a:pPr>
              <a:spcBef>
                <a:spcPts val="0"/>
              </a:spcBef>
            </a:pPr>
            <a:r>
              <a:rPr lang="en-US" sz="2400" dirty="0">
                <a:latin typeface="Arial" pitchFamily="34" charset="0"/>
                <a:cs typeface="Arial" pitchFamily="34" charset="0"/>
              </a:rPr>
              <a:t>“</a:t>
            </a:r>
            <a:r>
              <a:rPr lang="en-US" sz="2400" b="1" dirty="0">
                <a:latin typeface="Arial" pitchFamily="34" charset="0"/>
                <a:cs typeface="Arial" pitchFamily="34" charset="0"/>
              </a:rPr>
              <a:t>Do not harm</a:t>
            </a:r>
            <a:r>
              <a:rPr lang="en-US" sz="2400" dirty="0">
                <a:latin typeface="Arial" pitchFamily="34" charset="0"/>
                <a:cs typeface="Arial" pitchFamily="34" charset="0"/>
              </a:rPr>
              <a:t>” </a:t>
            </a:r>
            <a:r>
              <a:rPr lang="en-US" sz="2400" i="1" dirty="0">
                <a:latin typeface="Arial" pitchFamily="34" charset="0"/>
                <a:cs typeface="Arial" pitchFamily="34" charset="0"/>
              </a:rPr>
              <a:t>(release judgment)</a:t>
            </a:r>
            <a:r>
              <a:rPr lang="en-US" sz="2400" dirty="0">
                <a:latin typeface="Arial" pitchFamily="34" charset="0"/>
                <a:cs typeface="Arial" pitchFamily="34" charset="0"/>
              </a:rPr>
              <a:t> until God’s slaves have been sealed!</a:t>
            </a:r>
          </a:p>
          <a:p>
            <a:pPr>
              <a:spcBef>
                <a:spcPts val="0"/>
              </a:spcBef>
            </a:pPr>
            <a:r>
              <a:rPr lang="en-US" sz="2400" dirty="0">
                <a:latin typeface="Arial" pitchFamily="34" charset="0"/>
                <a:cs typeface="Arial" pitchFamily="34" charset="0"/>
              </a:rPr>
              <a:t>Sealing protects against </a:t>
            </a:r>
            <a:r>
              <a:rPr lang="en-US" sz="2400" b="1" dirty="0">
                <a:latin typeface="Arial" pitchFamily="34" charset="0"/>
                <a:cs typeface="Arial" pitchFamily="34" charset="0"/>
              </a:rPr>
              <a:t>tampering.</a:t>
            </a:r>
          </a:p>
          <a:p>
            <a:pPr lvl="1">
              <a:spcBef>
                <a:spcPts val="0"/>
              </a:spcBef>
            </a:pPr>
            <a:r>
              <a:rPr lang="en-US" sz="2000" b="1" dirty="0">
                <a:latin typeface="Arial" pitchFamily="34" charset="0"/>
                <a:cs typeface="Arial" pitchFamily="34" charset="0"/>
              </a:rPr>
              <a:t>Matthew 27:66</a:t>
            </a:r>
          </a:p>
          <a:p>
            <a:pPr>
              <a:spcBef>
                <a:spcPts val="0"/>
              </a:spcBef>
            </a:pPr>
            <a:r>
              <a:rPr lang="en-US" sz="2400" dirty="0">
                <a:latin typeface="Arial" pitchFamily="34" charset="0"/>
                <a:cs typeface="Arial" pitchFamily="34" charset="0"/>
              </a:rPr>
              <a:t>Sealing shows </a:t>
            </a:r>
            <a:r>
              <a:rPr lang="en-US" sz="2400" b="1" dirty="0">
                <a:latin typeface="Arial" pitchFamily="34" charset="0"/>
                <a:cs typeface="Arial" pitchFamily="34" charset="0"/>
              </a:rPr>
              <a:t>ownership.</a:t>
            </a:r>
          </a:p>
          <a:p>
            <a:pPr lvl="1">
              <a:spcBef>
                <a:spcPts val="0"/>
              </a:spcBef>
            </a:pPr>
            <a:r>
              <a:rPr lang="en-US" sz="2000" b="1" dirty="0">
                <a:latin typeface="Arial" pitchFamily="34" charset="0"/>
                <a:cs typeface="Arial" pitchFamily="34" charset="0"/>
              </a:rPr>
              <a:t>2 Timothy 2:19</a:t>
            </a:r>
          </a:p>
          <a:p>
            <a:pPr>
              <a:spcBef>
                <a:spcPts val="0"/>
              </a:spcBef>
            </a:pPr>
            <a:r>
              <a:rPr lang="en-US" sz="2400" dirty="0">
                <a:latin typeface="Arial" pitchFamily="34" charset="0"/>
                <a:cs typeface="Arial" pitchFamily="34" charset="0"/>
              </a:rPr>
              <a:t>Sealing certifies </a:t>
            </a:r>
            <a:r>
              <a:rPr lang="en-US" sz="2400" b="1" dirty="0">
                <a:latin typeface="Arial" pitchFamily="34" charset="0"/>
                <a:cs typeface="Arial" pitchFamily="34" charset="0"/>
              </a:rPr>
              <a:t>genuineness.</a:t>
            </a:r>
          </a:p>
          <a:p>
            <a:pPr lvl="1">
              <a:spcBef>
                <a:spcPts val="0"/>
              </a:spcBef>
            </a:pPr>
            <a:r>
              <a:rPr lang="en-US" sz="2000" b="1" dirty="0">
                <a:latin typeface="Arial" pitchFamily="34" charset="0"/>
                <a:cs typeface="Arial" pitchFamily="34" charset="0"/>
              </a:rPr>
              <a:t>Esther 3:12</a:t>
            </a:r>
          </a:p>
          <a:p>
            <a:pPr>
              <a:spcBef>
                <a:spcPts val="0"/>
              </a:spcBef>
            </a:pPr>
            <a:r>
              <a:rPr lang="en-US" sz="2400" dirty="0">
                <a:latin typeface="Arial" pitchFamily="34" charset="0"/>
                <a:cs typeface="Arial" pitchFamily="34" charset="0"/>
              </a:rPr>
              <a:t>Christians are under God’s protection, purchased by the blood of Christ, and certified by the Spirit, to be the sons of God (Ephesians 1:13; Romans 8:16).</a:t>
            </a:r>
          </a:p>
          <a:p>
            <a:pPr>
              <a:spcBef>
                <a:spcPts val="0"/>
              </a:spcBef>
            </a:pPr>
            <a:r>
              <a:rPr lang="en-US" sz="2400" b="1" dirty="0">
                <a:latin typeface="Arial" pitchFamily="34" charset="0"/>
                <a:cs typeface="Arial" pitchFamily="34" charset="0"/>
              </a:rPr>
              <a:t>In the days of Ezekiel (Ezekiel 9:1-11), those with the mark were spared from wrath.</a:t>
            </a:r>
          </a:p>
        </p:txBody>
      </p:sp>
      <p:sp>
        <p:nvSpPr>
          <p:cNvPr id="5" name="Title 1"/>
          <p:cNvSpPr>
            <a:spLocks noGrp="1"/>
          </p:cNvSpPr>
          <p:nvPr>
            <p:ph type="title"/>
          </p:nvPr>
        </p:nvSpPr>
        <p:spPr>
          <a:xfrm>
            <a:off x="457200" y="390436"/>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3FA40AB2-4539-453E-85F8-A4B51E381BD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639804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63842"/>
            <a:ext cx="8229600" cy="3354765"/>
          </a:xfrm>
          <a:solidFill>
            <a:schemeClr val="bg1"/>
          </a:solidFill>
          <a:ln w="38100">
            <a:noFill/>
          </a:ln>
        </p:spPr>
        <p:txBody>
          <a:bodyPr>
            <a:spAutoFit/>
          </a:bodyPr>
          <a:lstStyle/>
          <a:p>
            <a:r>
              <a:rPr lang="en-US" b="1" dirty="0">
                <a:latin typeface="Arial" pitchFamily="34" charset="0"/>
                <a:cs typeface="Arial" pitchFamily="34" charset="0"/>
              </a:rPr>
              <a:t>Who Was Sealed? </a:t>
            </a:r>
            <a:r>
              <a:rPr lang="en-US" i="1" dirty="0">
                <a:latin typeface="Arial" pitchFamily="34" charset="0"/>
                <a:cs typeface="Arial" pitchFamily="34" charset="0"/>
              </a:rPr>
              <a:t>“From </a:t>
            </a:r>
            <a:r>
              <a:rPr lang="en-US" b="1" i="1" dirty="0">
                <a:latin typeface="Arial" pitchFamily="34" charset="0"/>
                <a:cs typeface="Arial" pitchFamily="34" charset="0"/>
              </a:rPr>
              <a:t>every tribe of the sons of Israel</a:t>
            </a:r>
            <a:r>
              <a:rPr lang="en-US" i="1" dirty="0">
                <a:latin typeface="Arial" pitchFamily="34" charset="0"/>
                <a:cs typeface="Arial" pitchFamily="34" charset="0"/>
              </a:rPr>
              <a:t>”</a:t>
            </a:r>
            <a:r>
              <a:rPr lang="en-US" b="1" dirty="0">
                <a:latin typeface="Arial" pitchFamily="34" charset="0"/>
                <a:cs typeface="Arial" pitchFamily="34" charset="0"/>
              </a:rPr>
              <a:t> (7:4; 14:3-5)</a:t>
            </a:r>
          </a:p>
          <a:p>
            <a:pPr>
              <a:spcBef>
                <a:spcPts val="1200"/>
              </a:spcBef>
            </a:pPr>
            <a:r>
              <a:rPr lang="en-US" b="1" dirty="0">
                <a:latin typeface="Arial" pitchFamily="34" charset="0"/>
                <a:cs typeface="Arial" pitchFamily="34" charset="0"/>
              </a:rPr>
              <a:t>God’s people </a:t>
            </a:r>
            <a:r>
              <a:rPr lang="en-US" dirty="0">
                <a:latin typeface="Arial" pitchFamily="34" charset="0"/>
                <a:cs typeface="Arial" pitchFamily="34" charset="0"/>
              </a:rPr>
              <a:t>in the age of the context of Revelation</a:t>
            </a:r>
          </a:p>
          <a:p>
            <a:pPr>
              <a:spcBef>
                <a:spcPts val="1200"/>
              </a:spcBef>
            </a:pPr>
            <a:r>
              <a:rPr lang="en-US" dirty="0">
                <a:latin typeface="Arial" pitchFamily="34" charset="0"/>
                <a:cs typeface="Arial" pitchFamily="34" charset="0"/>
              </a:rPr>
              <a:t>These are God’s people</a:t>
            </a:r>
            <a:br>
              <a:rPr lang="en-US" dirty="0">
                <a:latin typeface="Arial" pitchFamily="34" charset="0"/>
                <a:cs typeface="Arial" pitchFamily="34" charset="0"/>
              </a:rPr>
            </a:br>
            <a:r>
              <a:rPr lang="en-US" dirty="0">
                <a:latin typeface="Arial" pitchFamily="34" charset="0"/>
                <a:cs typeface="Arial" pitchFamily="34" charset="0"/>
              </a:rPr>
              <a:t>(cf. Hebrews 12:22ff – </a:t>
            </a:r>
            <a:r>
              <a:rPr lang="en-US" b="1" dirty="0">
                <a:latin typeface="Arial" pitchFamily="34" charset="0"/>
                <a:cs typeface="Arial" pitchFamily="34" charset="0"/>
              </a:rPr>
              <a:t>Christians</a:t>
            </a:r>
            <a:endParaRPr lang="en-US" dirty="0">
              <a:latin typeface="Arial" pitchFamily="34" charset="0"/>
              <a:cs typeface="Arial" pitchFamily="34" charset="0"/>
            </a:endParaRPr>
          </a:p>
        </p:txBody>
      </p:sp>
      <p:sp>
        <p:nvSpPr>
          <p:cNvPr id="5" name="Title 1"/>
          <p:cNvSpPr>
            <a:spLocks noGrp="1"/>
          </p:cNvSpPr>
          <p:nvPr>
            <p:ph type="title"/>
          </p:nvPr>
        </p:nvSpPr>
        <p:spPr>
          <a:xfrm>
            <a:off x="457200" y="390044"/>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118E92B5-C72C-4448-A117-A13BE8CD6B0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480023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7" y="1722437"/>
            <a:ext cx="8678748" cy="5056769"/>
          </a:xfrm>
          <a:solidFill>
            <a:schemeClr val="bg1"/>
          </a:solidFill>
          <a:ln w="38100">
            <a:noFill/>
          </a:ln>
        </p:spPr>
        <p:txBody>
          <a:bodyPr wrap="square">
            <a:spAutoFit/>
          </a:bodyPr>
          <a:lstStyle/>
          <a:p>
            <a:r>
              <a:rPr lang="en-US" i="1" dirty="0">
                <a:latin typeface="Arial Narrow" pitchFamily="34" charset="0"/>
              </a:rPr>
              <a:t>“And I heard the number of those who were </a:t>
            </a:r>
            <a:r>
              <a:rPr lang="en-US" b="1" i="1" dirty="0">
                <a:latin typeface="Arial Narrow" pitchFamily="34" charset="0"/>
              </a:rPr>
              <a:t>sealed</a:t>
            </a:r>
            <a:r>
              <a:rPr lang="en-US" i="1" dirty="0">
                <a:latin typeface="Arial Narrow" pitchFamily="34" charset="0"/>
              </a:rPr>
              <a:t>” …</a:t>
            </a:r>
          </a:p>
          <a:p>
            <a:pPr marL="0" indent="0">
              <a:buNone/>
            </a:pPr>
            <a:endParaRPr lang="en-US" dirty="0">
              <a:latin typeface="Arial Narrow" pitchFamily="34" charset="0"/>
            </a:endParaRPr>
          </a:p>
          <a:p>
            <a:r>
              <a:rPr lang="en-US" dirty="0">
                <a:latin typeface="Arial Narrow" pitchFamily="34" charset="0"/>
              </a:rPr>
              <a:t>Though God’s judgments are coming (see Romans 1:18ff.), the protection that God furnishes the righteous does not mean they will be spared from earthquakes, pestilence, imprisonment, or death.</a:t>
            </a:r>
          </a:p>
          <a:p>
            <a:r>
              <a:rPr lang="en-US" dirty="0">
                <a:latin typeface="Arial Narrow" pitchFamily="34" charset="0"/>
              </a:rPr>
              <a:t>He did promise however, they would be </a:t>
            </a:r>
            <a:r>
              <a:rPr lang="en-US" sz="3900" i="1" dirty="0">
                <a:latin typeface="Arial Narrow" pitchFamily="34" charset="0"/>
              </a:rPr>
              <a:t>“</a:t>
            </a:r>
            <a:r>
              <a:rPr lang="en-US" sz="3900" b="1" i="1" dirty="0">
                <a:latin typeface="Arial Narrow" pitchFamily="34" charset="0"/>
              </a:rPr>
              <a:t>more than conquerors</a:t>
            </a:r>
            <a:r>
              <a:rPr lang="en-US" sz="3900" i="1" dirty="0">
                <a:latin typeface="Arial Narrow" pitchFamily="34" charset="0"/>
              </a:rPr>
              <a:t>” </a:t>
            </a:r>
            <a:r>
              <a:rPr lang="en-US" dirty="0">
                <a:latin typeface="Arial Narrow" pitchFamily="34" charset="0"/>
              </a:rPr>
              <a:t>through their relationship with him</a:t>
            </a:r>
            <a:br>
              <a:rPr lang="en-US" dirty="0">
                <a:latin typeface="Arial Narrow" pitchFamily="34" charset="0"/>
              </a:rPr>
            </a:br>
            <a:r>
              <a:rPr lang="en-US" dirty="0">
                <a:latin typeface="Arial Narrow" pitchFamily="34" charset="0"/>
              </a:rPr>
              <a:t>(cf. Romans 8:35-39).</a:t>
            </a:r>
          </a:p>
        </p:txBody>
      </p:sp>
      <p:sp>
        <p:nvSpPr>
          <p:cNvPr id="5" name="Title 1"/>
          <p:cNvSpPr>
            <a:spLocks noGrp="1"/>
          </p:cNvSpPr>
          <p:nvPr>
            <p:ph type="title"/>
          </p:nvPr>
        </p:nvSpPr>
        <p:spPr>
          <a:xfrm>
            <a:off x="457200" y="390044"/>
            <a:ext cx="8229600" cy="1200329"/>
          </a:xfrm>
        </p:spPr>
        <p:txBody>
          <a:bodyPr>
            <a:spAutoFit/>
          </a:bodyPr>
          <a:lstStyle/>
          <a:p>
            <a:r>
              <a:rPr lang="en-US" sz="3600" b="1" u="sng" dirty="0">
                <a:solidFill>
                  <a:schemeClr val="bg1"/>
                </a:solidFill>
                <a:latin typeface="Arial" pitchFamily="34" charset="0"/>
                <a:cs typeface="Arial" pitchFamily="34" charset="0"/>
              </a:rPr>
              <a:t>Seal God’s Servants – Church </a:t>
            </a:r>
            <a:br>
              <a:rPr lang="en-US" sz="3600" b="1" u="sng" dirty="0">
                <a:solidFill>
                  <a:schemeClr val="bg1"/>
                </a:solidFill>
                <a:latin typeface="Arial" pitchFamily="34" charset="0"/>
                <a:cs typeface="Arial" pitchFamily="34" charset="0"/>
              </a:rPr>
            </a:br>
            <a:r>
              <a:rPr lang="en-US" sz="3600" b="1" u="sng" dirty="0">
                <a:solidFill>
                  <a:schemeClr val="bg1"/>
                </a:solidFill>
                <a:latin typeface="Arial" pitchFamily="34" charset="0"/>
                <a:cs typeface="Arial" pitchFamily="34" charset="0"/>
              </a:rPr>
              <a:t>Militant on the Earth</a:t>
            </a:r>
          </a:p>
        </p:txBody>
      </p:sp>
      <p:sp>
        <p:nvSpPr>
          <p:cNvPr id="4" name="Rectangle 3">
            <a:extLst>
              <a:ext uri="{FF2B5EF4-FFF2-40B4-BE49-F238E27FC236}">
                <a16:creationId xmlns:a16="http://schemas.microsoft.com/office/drawing/2014/main" id="{C613D4EB-6931-48CD-95B7-AA3B3AD1518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882378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186" y="652790"/>
            <a:ext cx="7697428" cy="523220"/>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“An Interlude: The Sealing of God’s People”</a:t>
            </a:r>
          </a:p>
        </p:txBody>
      </p:sp>
      <p:sp>
        <p:nvSpPr>
          <p:cNvPr id="29708" name="Text Box 12"/>
          <p:cNvSpPr txBox="1">
            <a:spLocks noChangeArrowheads="1"/>
          </p:cNvSpPr>
          <p:nvPr/>
        </p:nvSpPr>
        <p:spPr bwMode="auto">
          <a:xfrm>
            <a:off x="533400" y="1828800"/>
            <a:ext cx="8001000" cy="1126462"/>
          </a:xfrm>
          <a:prstGeom prst="rect">
            <a:avLst/>
          </a:prstGeom>
          <a:solidFill>
            <a:schemeClr val="bg1"/>
          </a:solidFill>
          <a:ln>
            <a:noFill/>
          </a:ln>
          <a:effectLst/>
        </p:spPr>
        <p:txBody>
          <a:bodyPr wrap="square">
            <a:spAutoFit/>
          </a:bodyPr>
          <a:lstStyle>
            <a:lvl1pPr defTabSz="520700">
              <a:defRPr>
                <a:solidFill>
                  <a:schemeClr val="tx1"/>
                </a:solidFill>
                <a:latin typeface="Arial" panose="020B0604020202020204" pitchFamily="34" charset="0"/>
              </a:defRPr>
            </a:lvl1pPr>
            <a:lvl2pPr defTabSz="520700">
              <a:defRPr>
                <a:solidFill>
                  <a:schemeClr val="tx1"/>
                </a:solidFill>
                <a:latin typeface="Arial" panose="020B0604020202020204" pitchFamily="34" charset="0"/>
              </a:defRPr>
            </a:lvl2pPr>
            <a:lvl3pPr defTabSz="520700">
              <a:defRPr>
                <a:solidFill>
                  <a:schemeClr val="tx1"/>
                </a:solidFill>
                <a:latin typeface="Arial" panose="020B0604020202020204" pitchFamily="34" charset="0"/>
              </a:defRPr>
            </a:lvl3pPr>
            <a:lvl4pPr defTabSz="520700">
              <a:defRPr>
                <a:solidFill>
                  <a:schemeClr val="tx1"/>
                </a:solidFill>
                <a:latin typeface="Arial" panose="020B0604020202020204" pitchFamily="34" charset="0"/>
              </a:defRPr>
            </a:lvl4pPr>
            <a:lvl5pPr defTabSz="520700">
              <a:defRPr>
                <a:solidFill>
                  <a:schemeClr val="tx1"/>
                </a:solidFill>
                <a:latin typeface="Arial" panose="020B0604020202020204" pitchFamily="34" charset="0"/>
              </a:defRPr>
            </a:lvl5pPr>
            <a:lvl6pPr defTabSz="520700" fontAlgn="base">
              <a:spcBef>
                <a:spcPct val="0"/>
              </a:spcBef>
              <a:spcAft>
                <a:spcPct val="0"/>
              </a:spcAft>
              <a:defRPr>
                <a:solidFill>
                  <a:schemeClr val="tx1"/>
                </a:solidFill>
                <a:latin typeface="Arial" panose="020B0604020202020204" pitchFamily="34" charset="0"/>
              </a:defRPr>
            </a:lvl6pPr>
            <a:lvl7pPr defTabSz="520700" fontAlgn="base">
              <a:spcBef>
                <a:spcPct val="0"/>
              </a:spcBef>
              <a:spcAft>
                <a:spcPct val="0"/>
              </a:spcAft>
              <a:defRPr>
                <a:solidFill>
                  <a:schemeClr val="tx1"/>
                </a:solidFill>
                <a:latin typeface="Arial" panose="020B0604020202020204" pitchFamily="34" charset="0"/>
              </a:defRPr>
            </a:lvl7pPr>
            <a:lvl8pPr defTabSz="520700" fontAlgn="base">
              <a:spcBef>
                <a:spcPct val="0"/>
              </a:spcBef>
              <a:spcAft>
                <a:spcPct val="0"/>
              </a:spcAft>
              <a:defRPr>
                <a:solidFill>
                  <a:schemeClr val="tx1"/>
                </a:solidFill>
                <a:latin typeface="Arial" panose="020B0604020202020204" pitchFamily="34" charset="0"/>
              </a:defRPr>
            </a:lvl8pPr>
            <a:lvl9pPr defTabSz="520700" fontAlgn="base">
              <a:spcBef>
                <a:spcPct val="0"/>
              </a:spcBef>
              <a:spcAft>
                <a:spcPct val="0"/>
              </a:spcAft>
              <a:defRPr>
                <a:solidFill>
                  <a:schemeClr val="tx1"/>
                </a:solidFill>
                <a:latin typeface="Arial" panose="020B0604020202020204" pitchFamily="34" charset="0"/>
              </a:defRPr>
            </a:lvl9pPr>
          </a:lstStyle>
          <a:p>
            <a:pPr marL="571500" marR="0" lvl="0" indent="-571500" algn="l" defTabSz="520700" rtl="0" eaLnBrk="1" fontAlgn="base" latinLnBrk="0" hangingPunct="1">
              <a:lnSpc>
                <a:spcPct val="80000"/>
              </a:lnSpc>
              <a:spcBef>
                <a:spcPct val="0"/>
              </a:spcBef>
              <a:spcAft>
                <a:spcPct val="0"/>
              </a:spcAft>
              <a:buClrTx/>
              <a:buSzTx/>
              <a:buFontTx/>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Sealing of 144,000 (verses 1-8)</a:t>
            </a:r>
          </a:p>
          <a:p>
            <a:pPr marL="571500" marR="0" lvl="0" indent="-571500" algn="l" defTabSz="520700" rtl="0" eaLnBrk="1" fontAlgn="base" latinLnBrk="0" hangingPunct="1">
              <a:lnSpc>
                <a:spcPct val="80000"/>
              </a:lnSpc>
              <a:spcBef>
                <a:spcPct val="0"/>
              </a:spcBef>
              <a:spcAft>
                <a:spcPct val="0"/>
              </a:spcAft>
              <a:buClrTx/>
              <a:buSzTx/>
              <a:buFontTx/>
              <a:buAutoNum type="romanUcPeriod"/>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Great Multitude Around The Throne (verses 9-17)</a:t>
            </a:r>
          </a:p>
        </p:txBody>
      </p:sp>
      <p:sp>
        <p:nvSpPr>
          <p:cNvPr id="4" name="Rectangle 9"/>
          <p:cNvSpPr>
            <a:spLocks noChangeArrowheads="1"/>
          </p:cNvSpPr>
          <p:nvPr/>
        </p:nvSpPr>
        <p:spPr bwMode="auto">
          <a:xfrm>
            <a:off x="1303487" y="3766691"/>
            <a:ext cx="1965025" cy="1077218"/>
          </a:xfrm>
          <a:prstGeom prst="rect">
            <a:avLst/>
          </a:prstGeom>
          <a:solidFill>
            <a:schemeClr val="bg1"/>
          </a:solid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Verses 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Jews</a:t>
            </a: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Rectangle 10"/>
          <p:cNvSpPr>
            <a:spLocks noChangeArrowheads="1"/>
          </p:cNvSpPr>
          <p:nvPr/>
        </p:nvSpPr>
        <p:spPr bwMode="auto">
          <a:xfrm>
            <a:off x="5546699" y="3766691"/>
            <a:ext cx="2165401" cy="1077218"/>
          </a:xfrm>
          <a:prstGeom prst="rect">
            <a:avLst/>
          </a:prstGeom>
          <a:solidFill>
            <a:schemeClr val="bg1"/>
          </a:solid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Verses 9-17</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Gentiles</a:t>
            </a: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 name="AutoShape 11"/>
          <p:cNvSpPr>
            <a:spLocks noChangeArrowheads="1"/>
          </p:cNvSpPr>
          <p:nvPr/>
        </p:nvSpPr>
        <p:spPr bwMode="auto">
          <a:xfrm>
            <a:off x="4038600" y="3962400"/>
            <a:ext cx="838200" cy="685800"/>
          </a:xfrm>
          <a:prstGeom prst="leftRightArrow">
            <a:avLst>
              <a:gd name="adj1" fmla="val 50000"/>
              <a:gd name="adj2" fmla="val 24444"/>
            </a:avLst>
          </a:prstGeom>
          <a:solidFill>
            <a:schemeClr val="tx1"/>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prstClr val="white"/>
              </a:solidFill>
              <a:effectLst/>
              <a:highlight>
                <a:srgbClr val="FFFF00"/>
              </a:highlight>
              <a:uLnTx/>
              <a:uFillTx/>
              <a:latin typeface="Arial" panose="020B0604020202020204" pitchFamily="34" charset="0"/>
              <a:ea typeface="+mn-ea"/>
              <a:cs typeface="Arial" panose="020B0604020202020204" pitchFamily="34" charset="0"/>
            </a:endParaRPr>
          </a:p>
        </p:txBody>
      </p:sp>
      <p:sp>
        <p:nvSpPr>
          <p:cNvPr id="7" name="Rectangle 6"/>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
        <p:nvSpPr>
          <p:cNvPr id="2" name="Slide Number Placeholder 1">
            <a:extLst>
              <a:ext uri="{FF2B5EF4-FFF2-40B4-BE49-F238E27FC236}">
                <a16:creationId xmlns:a16="http://schemas.microsoft.com/office/drawing/2014/main" id="{12AFD658-F89C-4036-8F3D-DD3D2CC12CD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B2BDEFE8-A1EC-47FA-B0C1-FFE86DCE84C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608664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C3E20359-F1B4-4A4A-BC24-09DE2D904E3B}"/>
              </a:ext>
            </a:extLst>
          </p:cNvPr>
          <p:cNvSpPr txBox="1">
            <a:spLocks/>
          </p:cNvSpPr>
          <p:nvPr/>
        </p:nvSpPr>
        <p:spPr>
          <a:xfrm>
            <a:off x="457200" y="620712"/>
            <a:ext cx="8229600" cy="5745163"/>
          </a:xfrm>
          <a:prstGeom prst="rect">
            <a:avLst/>
          </a:prstGeom>
          <a:solidFill>
            <a:srgbClr val="FFFFFF">
              <a:alpha val="80000"/>
            </a:srgbClr>
          </a:solidFill>
          <a:ln w="38100">
            <a:noFill/>
          </a:ln>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78856" name="Text Box 8"/>
          <p:cNvSpPr txBox="1">
            <a:spLocks noChangeArrowheads="1"/>
          </p:cNvSpPr>
          <p:nvPr/>
        </p:nvSpPr>
        <p:spPr bwMode="auto">
          <a:xfrm>
            <a:off x="685800" y="2286000"/>
            <a:ext cx="7848600" cy="3416320"/>
          </a:xfrm>
          <a:prstGeom prst="rect">
            <a:avLst/>
          </a:prstGeom>
          <a:solidFill>
            <a:sysClr val="window" lastClr="FFFFFF"/>
          </a:solidFill>
          <a:ln>
            <a:noFill/>
          </a:ln>
          <a:effectLst/>
        </p:spPr>
        <p:txBody>
          <a:bodyPr>
            <a:spAutoFit/>
          </a:bodyPr>
          <a:lstStyle>
            <a:lvl1pPr defTabSz="350838">
              <a:defRPr>
                <a:solidFill>
                  <a:schemeClr val="tx1"/>
                </a:solidFill>
                <a:latin typeface="Arial" panose="020B0604020202020204" pitchFamily="34" charset="0"/>
              </a:defRPr>
            </a:lvl1pPr>
            <a:lvl2pPr defTabSz="350838">
              <a:defRPr>
                <a:solidFill>
                  <a:schemeClr val="tx1"/>
                </a:solidFill>
                <a:latin typeface="Arial" panose="020B0604020202020204" pitchFamily="34" charset="0"/>
              </a:defRPr>
            </a:lvl2pPr>
            <a:lvl3pPr defTabSz="350838">
              <a:defRPr>
                <a:solidFill>
                  <a:schemeClr val="tx1"/>
                </a:solidFill>
                <a:latin typeface="Arial" panose="020B0604020202020204" pitchFamily="34" charset="0"/>
              </a:defRPr>
            </a:lvl3pPr>
            <a:lvl4pPr defTabSz="350838">
              <a:defRPr>
                <a:solidFill>
                  <a:schemeClr val="tx1"/>
                </a:solidFill>
                <a:latin typeface="Arial" panose="020B0604020202020204" pitchFamily="34" charset="0"/>
              </a:defRPr>
            </a:lvl4pPr>
            <a:lvl5pPr defTabSz="350838">
              <a:defRPr>
                <a:solidFill>
                  <a:schemeClr val="tx1"/>
                </a:solidFill>
                <a:latin typeface="Arial" panose="020B0604020202020204" pitchFamily="34" charset="0"/>
              </a:defRPr>
            </a:lvl5pPr>
            <a:lvl6pPr defTabSz="350838" fontAlgn="base">
              <a:spcBef>
                <a:spcPct val="0"/>
              </a:spcBef>
              <a:spcAft>
                <a:spcPct val="0"/>
              </a:spcAft>
              <a:defRPr>
                <a:solidFill>
                  <a:schemeClr val="tx1"/>
                </a:solidFill>
                <a:latin typeface="Arial" panose="020B0604020202020204" pitchFamily="34" charset="0"/>
              </a:defRPr>
            </a:lvl6pPr>
            <a:lvl7pPr defTabSz="350838" fontAlgn="base">
              <a:spcBef>
                <a:spcPct val="0"/>
              </a:spcBef>
              <a:spcAft>
                <a:spcPct val="0"/>
              </a:spcAft>
              <a:defRPr>
                <a:solidFill>
                  <a:schemeClr val="tx1"/>
                </a:solidFill>
                <a:latin typeface="Arial" panose="020B0604020202020204" pitchFamily="34" charset="0"/>
              </a:defRPr>
            </a:lvl7pPr>
            <a:lvl8pPr defTabSz="350838" fontAlgn="base">
              <a:spcBef>
                <a:spcPct val="0"/>
              </a:spcBef>
              <a:spcAft>
                <a:spcPct val="0"/>
              </a:spcAft>
              <a:defRPr>
                <a:solidFill>
                  <a:schemeClr val="tx1"/>
                </a:solidFill>
                <a:latin typeface="Arial" panose="020B0604020202020204" pitchFamily="34" charset="0"/>
              </a:defRPr>
            </a:lvl8pPr>
            <a:lvl9pPr defTabSz="350838" fontAlgn="base">
              <a:spcBef>
                <a:spcPct val="0"/>
              </a:spcBef>
              <a:spcAft>
                <a:spcPct val="0"/>
              </a:spcAft>
              <a:defRPr>
                <a:solidFill>
                  <a:schemeClr val="tx1"/>
                </a:solidFill>
                <a:latin typeface="Arial" panose="020B0604020202020204" pitchFamily="34" charset="0"/>
              </a:defRPr>
            </a:lvl9pPr>
          </a:lstStyle>
          <a:p>
            <a:pPr marL="457200" marR="0" lvl="0" indent="-457200" algn="l" defTabSz="350838" rtl="0" eaLnBrk="0" fontAlgn="base" latinLnBrk="0" hangingPunct="0">
              <a:lnSpc>
                <a:spcPct val="100000"/>
              </a:lnSpc>
              <a:spcBef>
                <a:spcPct val="50000"/>
              </a:spcBef>
              <a:spcAft>
                <a:spcPct val="0"/>
              </a:spcAft>
              <a:buClrTx/>
              <a:buSzTx/>
              <a:buFont typeface="+mj-lt"/>
              <a:buAutoNum type="arabicPeriod"/>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Jew versus Gentile distinction is not drawn elsewhere in Revelation.</a:t>
            </a:r>
          </a:p>
          <a:p>
            <a:pPr marL="457200" marR="0" lvl="0" indent="-457200" algn="l" defTabSz="350838" rtl="0" eaLnBrk="0" fontAlgn="base" latinLnBrk="0" hangingPunct="0">
              <a:lnSpc>
                <a:spcPct val="100000"/>
              </a:lnSpc>
              <a:spcBef>
                <a:spcPct val="50000"/>
              </a:spcBef>
              <a:spcAft>
                <a:spcPct val="0"/>
              </a:spcAft>
              <a:buClrTx/>
              <a:buSzTx/>
              <a:buFont typeface="+mj-lt"/>
              <a:buAutoNum type="arabicPeriod"/>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Why was the restraint of the winds universal?</a:t>
            </a:r>
          </a:p>
          <a:p>
            <a:pPr marL="457200" marR="0" lvl="0" indent="-457200" algn="l" defTabSz="350838" rtl="0" eaLnBrk="0" fontAlgn="base" latinLnBrk="0" hangingPunct="0">
              <a:lnSpc>
                <a:spcPct val="100000"/>
              </a:lnSpc>
              <a:spcBef>
                <a:spcPct val="50000"/>
              </a:spcBef>
              <a:spcAft>
                <a:spcPct val="0"/>
              </a:spcAft>
              <a:buClrTx/>
              <a:buSzTx/>
              <a:buFont typeface="+mj-lt"/>
              <a:buAutoNum type="arabicPeriod"/>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Nothing is said of the sealing of the second group – the Gentiles?</a:t>
            </a:r>
          </a:p>
          <a:p>
            <a:pPr marL="457200" marR="0" lvl="0" indent="-457200" algn="l" defTabSz="350838" rtl="0" eaLnBrk="0" fontAlgn="base" latinLnBrk="0" hangingPunct="0">
              <a:lnSpc>
                <a:spcPct val="100000"/>
              </a:lnSpc>
              <a:spcBef>
                <a:spcPct val="50000"/>
              </a:spcBef>
              <a:spcAft>
                <a:spcPct val="0"/>
              </a:spcAft>
              <a:buClrTx/>
              <a:buSzTx/>
              <a:buFont typeface="+mj-lt"/>
              <a:buAutoNum type="arabicPeriod"/>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Chapter 14 – 144,000 refers to all redeemed.</a:t>
            </a:r>
          </a:p>
          <a:p>
            <a:pPr marL="457200" marR="0" lvl="0" indent="-457200" algn="l" defTabSz="350838" rtl="0" eaLnBrk="0" fontAlgn="base" latinLnBrk="0" hangingPunct="0">
              <a:lnSpc>
                <a:spcPct val="100000"/>
              </a:lnSpc>
              <a:spcBef>
                <a:spcPct val="50000"/>
              </a:spcBef>
              <a:spcAft>
                <a:spcPct val="0"/>
              </a:spcAft>
              <a:buClrTx/>
              <a:buSzTx/>
              <a:buFont typeface="+mj-lt"/>
              <a:buAutoNum type="arabicPeriod"/>
              <a:tabLst/>
              <a:defRPr/>
            </a:pP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Chapter 22:4 – seal on all redeemed.</a:t>
            </a:r>
          </a:p>
        </p:txBody>
      </p:sp>
      <p:sp>
        <p:nvSpPr>
          <p:cNvPr id="7" name="Rectangle 9"/>
          <p:cNvSpPr>
            <a:spLocks noChangeArrowheads="1"/>
          </p:cNvSpPr>
          <p:nvPr/>
        </p:nvSpPr>
        <p:spPr bwMode="auto">
          <a:xfrm>
            <a:off x="1455887" y="718691"/>
            <a:ext cx="1965025" cy="1077218"/>
          </a:xfrm>
          <a:prstGeom prst="rect">
            <a:avLst/>
          </a:prstGeom>
          <a:solidFill>
            <a:sysClr val="window" lastClr="FFFFFF"/>
          </a:solid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Verses 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Jews</a:t>
            </a: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8" name="Rectangle 10"/>
          <p:cNvSpPr>
            <a:spLocks noChangeArrowheads="1"/>
          </p:cNvSpPr>
          <p:nvPr/>
        </p:nvSpPr>
        <p:spPr bwMode="auto">
          <a:xfrm>
            <a:off x="5699099" y="718691"/>
            <a:ext cx="2165401" cy="1077218"/>
          </a:xfrm>
          <a:prstGeom prst="rect">
            <a:avLst/>
          </a:prstGeom>
          <a:solidFill>
            <a:sysClr val="window" lastClr="FFFFFF"/>
          </a:solid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Verses 9-17</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Gentiles</a:t>
            </a: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9" name="AutoShape 11"/>
          <p:cNvSpPr>
            <a:spLocks noChangeArrowheads="1"/>
          </p:cNvSpPr>
          <p:nvPr/>
        </p:nvSpPr>
        <p:spPr bwMode="auto">
          <a:xfrm>
            <a:off x="4191000" y="914400"/>
            <a:ext cx="838200" cy="685800"/>
          </a:xfrm>
          <a:prstGeom prst="leftRightArrow">
            <a:avLst>
              <a:gd name="adj1" fmla="val 50000"/>
              <a:gd name="adj2" fmla="val 24444"/>
            </a:avLst>
          </a:prstGeom>
          <a:solidFill>
            <a:schemeClr val="tx1"/>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6" name="Rectangle 5"/>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
        <p:nvSpPr>
          <p:cNvPr id="2" name="Slide Number Placeholder 1">
            <a:extLst>
              <a:ext uri="{FF2B5EF4-FFF2-40B4-BE49-F238E27FC236}">
                <a16:creationId xmlns:a16="http://schemas.microsoft.com/office/drawing/2014/main" id="{53E7B0A3-902E-4EDC-907A-93F8004AF5F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 name="Rectangle 2">
            <a:extLst>
              <a:ext uri="{FF2B5EF4-FFF2-40B4-BE49-F238E27FC236}">
                <a16:creationId xmlns:a16="http://schemas.microsoft.com/office/drawing/2014/main" id="{8383B638-1BDF-4BAD-9D3F-45D2B092ADF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7</a:t>
            </a:r>
          </a:p>
        </p:txBody>
      </p:sp>
    </p:spTree>
    <p:extLst>
      <p:ext uri="{BB962C8B-B14F-4D97-AF65-F5344CB8AC3E}">
        <p14:creationId xmlns:p14="http://schemas.microsoft.com/office/powerpoint/2010/main" val="120887871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TotalTime>
  <Words>2206</Words>
  <Application>Microsoft Office PowerPoint</Application>
  <PresentationFormat>On-screen Show (4:3)</PresentationFormat>
  <Paragraphs>209</Paragraphs>
  <Slides>33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33</vt:i4>
      </vt:variant>
    </vt:vector>
  </HeadingPairs>
  <TitlesOfParts>
    <vt:vector size="40" baseType="lpstr">
      <vt:lpstr>Arial</vt:lpstr>
      <vt:lpstr>Arial Narrow</vt:lpstr>
      <vt:lpstr>Calibri</vt:lpstr>
      <vt:lpstr>Corbel</vt:lpstr>
      <vt:lpstr>Times New Roman</vt:lpstr>
      <vt:lpstr>1_Office Theme</vt:lpstr>
      <vt:lpstr>1_Depth</vt:lpstr>
      <vt:lpstr>A Study Of  The Book Of Revelation</vt:lpstr>
      <vt:lpstr>Revelation</vt:lpstr>
      <vt:lpstr>PowerPoint Presentation</vt:lpstr>
      <vt:lpstr>PowerPoint Presentation</vt:lpstr>
      <vt:lpstr>Seal God’s Servants – Church  Militant on the Earth</vt:lpstr>
      <vt:lpstr>Seal God’s Servants – Church  Militant on the Earth</vt:lpstr>
      <vt:lpstr>Seal God’s Servants – Church  Militant on the Earth</vt:lpstr>
      <vt:lpstr>PowerPoint Presentation</vt:lpstr>
      <vt:lpstr>PowerPoint Presentation</vt:lpstr>
      <vt:lpstr>PowerPoint Presentation</vt:lpstr>
      <vt:lpstr>The 144,000</vt:lpstr>
      <vt:lpstr>The 144,000</vt:lpstr>
      <vt:lpstr>144,000 From 12 Tribes</vt:lpstr>
      <vt:lpstr>Revelation 7:9</vt:lpstr>
      <vt:lpstr>Revelation 7:10-11</vt:lpstr>
      <vt:lpstr>The Great Multitude Coming out of Tribulation</vt:lpstr>
      <vt:lpstr>The Great Multitude Coming Out of Tribulation</vt:lpstr>
      <vt:lpstr>Revelation 7:12</vt:lpstr>
      <vt:lpstr>The Great Multitude Coming Out of Tribulation</vt:lpstr>
      <vt:lpstr>The Great Multitude Coming Out of Tribulation</vt:lpstr>
      <vt:lpstr>Revelation 7:13</vt:lpstr>
      <vt:lpstr>Revelation 7:14</vt:lpstr>
      <vt:lpstr>Revelation 7:15</vt:lpstr>
      <vt:lpstr>The Great Multitude Coming Out of Tribulation</vt:lpstr>
      <vt:lpstr>Revelation 7:16</vt:lpstr>
      <vt:lpstr>Revelation 7:17</vt:lpstr>
      <vt:lpstr>The Great Multitude Coming Out of Tribulation</vt:lpstr>
      <vt:lpstr>The Great Multitude Coming Out of Tribulation</vt:lpstr>
      <vt:lpstr>The Great Multitude Coming Out of Tribulation</vt:lpstr>
      <vt:lpstr>The Great Multitude Coming Out of Tribulation</vt:lpstr>
      <vt:lpstr>The Great Multitude Coming Out of Tribulation</vt:lpstr>
      <vt:lpstr>The Great Multitude Coming Out of Tribulation</vt:lpstr>
      <vt:lpstr>The Great Multitude Coming Out of Tribulation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21</cp:revision>
  <cp:lastPrinted>2020-10-13T04:02:32Z</cp:lastPrinted>
  <dcterms:created xsi:type="dcterms:W3CDTF">2020-10-11T21:11:49Z</dcterms:created>
  <dcterms:modified xsi:type="dcterms:W3CDTF">2020-11-13T23:48:50Z</dcterms:modified>
</cp:coreProperties>
</file>